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Open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CC4FD11-AD77-4583-A7EE-40A3BC7DC46F}">
  <a:tblStyle styleId="{8CC4FD11-AD77-4583-A7EE-40A3BC7DC46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OpenSans-regular.fntdata"/><Relationship Id="rId25" Type="http://schemas.openxmlformats.org/officeDocument/2006/relationships/slide" Target="slides/slide19.xml"/><Relationship Id="rId28" Type="http://schemas.openxmlformats.org/officeDocument/2006/relationships/font" Target="fonts/OpenSans-italic.fntdata"/><Relationship Id="rId27" Type="http://schemas.openxmlformats.org/officeDocument/2006/relationships/font" Target="fonts/OpenSans-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OpenSans-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2944f47e5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2944f47e5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Comparar ambos estados se puede comprender como las celulas optimizan su metabolismo dependiendo de la disponibilidad de oxigeno.</a:t>
            </a:r>
            <a:br>
              <a:rPr lang="es"/>
            </a:br>
            <a:r>
              <a:rPr lang="es"/>
              <a:t>Enfermedades como isquemia, infartos y cancer involucran regiones con bajo oxigeno (hipoxia)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6ede368bbb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6ede368bbb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Closed interchangeable metabolics during optimality of biomass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6ede368bbb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6ede368bbb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Found relevant aminoacids and fat acids that influence significantly in the biomass production and its effect on the progression of cancer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2c9c2c1ba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2c9c2c1ba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29adfe50e4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29adfe50e4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Found relevant aminoacids and fat acids that influence significantly in the biomass production and its effect on the progression of cancer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29adfe50e4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29adfe50e4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6ede368bbb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6ede368bbb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Determine which clinical data can be included in the Metabolic Models: The data will be on paper, so will need to be preprocess in computing format, also select the </a:t>
            </a:r>
            <a:r>
              <a:rPr lang="es"/>
              <a:t>appropriate data to include in the models will require to investigate which of this data are related to cancer metabolism</a:t>
            </a:r>
            <a:r>
              <a:rPr lang="es"/>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Identified potential biomarkers for treatments, addressing the vast complexity of metabolism: Even if potential biomarkers are identified, validating their clinical relevance and impact on treatment can be challenging.</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Generalization of the models – A model trained on specific data may not be directly applicable to other patient populations, limiting its broader clinical use.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29adfe50e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29adfe50e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800">
                <a:solidFill>
                  <a:schemeClr val="dk1"/>
                </a:solidFill>
              </a:rPr>
              <a:t>Create personalized metabolic models that integrate clinical information requires a comprehensive and detailed analysis to preprocess and select the data to include. This approach is highly innovative, as current models often lack the incorporation of clinical variability, which can significantly impact the precision and reliability of the predictions. The goal is to utilize this models will improve treatments outcomes for patients in Guadalajara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2c9c2c1b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2c9c2c1b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6ede368bbb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6ede368bbb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2e3ed71e3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2e3ed71e3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2e3ed71e3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2e3ed71e3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Breast cancer has been the leading cause of death among women in Mexico since 2006. Between 2010 and 2017, Guadalajara and Chapala stood out with the highest mortality rates in the country, recording 21.2 and 19.5 deaths per 100,000 women over 20 years of age, respectively.</a:t>
            </a:r>
            <a:endParaRPr/>
          </a:p>
          <a:p>
            <a:pPr indent="0" lvl="0" marL="0" rtl="0" algn="l">
              <a:spcBef>
                <a:spcPts val="0"/>
              </a:spcBef>
              <a:spcAft>
                <a:spcPts val="0"/>
              </a:spcAft>
              <a:buClr>
                <a:schemeClr val="dk1"/>
              </a:buClr>
              <a:buSzPts val="1100"/>
              <a:buFont typeface="Arial"/>
              <a:buNone/>
            </a:pPr>
            <a:r>
              <a:rPr lang="es">
                <a:solidFill>
                  <a:schemeClr val="dk1"/>
                </a:solidFill>
              </a:rPr>
              <a:t>Breast cancer is the type of cancer that most affects women worldwide</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In 2020, there were over 685,000 deaths and 2.3 million new cases, according to the World Health Organization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29adfe50e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29adfe50e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In recent years, predictive models based on genomic data have been developed, although few achieve the necessary accuracy to be effectively implemented in clinical practice and public health. This is partly due to the fact that clinical data, such as blood biometrics, lipid profiles, electrolyte levels, electrocardiogram (ECG) records, and characteristics of the tumor microenvironment, introduce variability that affects the accuracy of models based solely on genomic data.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While clinical prediction models such as Predict, CancerMath, and the Nottingham Prognostic Index support decision-making regarding therapeutic strategies, many exhibit methodological flaws, biases, or a lack of transparency in their development and validation.</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In a 2022 review of models used for clinical application conducted by Tom A. Hueting et al. in the Netherlands, over 95% presented a risk of bias, and 31% could not be applied to patients. By integrating non-omic patient data, the aim is to develop more personalized and accurate models to reduce this bias and make them applicable for treatment strategies</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6ede368bb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6ede368bb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sz="1800">
                <a:solidFill>
                  <a:schemeClr val="dk1"/>
                </a:solidFill>
              </a:rPr>
              <a:t>suggesting that there is variability in cellular metabolism related to the clinical information of each breast cancer patient</a:t>
            </a:r>
            <a:endParaRPr b="1" sz="18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3144839fc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3144839fc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6ede368bb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6ede368bb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cd3c2d326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cd3c2d326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Cancer metabolism can be studied using metabolic models in Silico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cd3c2d326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cd3c2d326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700"/>
              <a:buFont typeface="Arial"/>
              <a:buNone/>
            </a:pPr>
            <a:r>
              <a:rPr i="1" lang="es" sz="1700">
                <a:solidFill>
                  <a:schemeClr val="dk1"/>
                </a:solidFill>
                <a:latin typeface="Open Sans"/>
                <a:ea typeface="Open Sans"/>
                <a:cs typeface="Open Sans"/>
                <a:sym typeface="Open Sans"/>
              </a:rPr>
              <a:t>c^T * v</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hyperlink" Target="https://colab.research.google.com/drive/1A1W0icxMlUsQjfJ-B4tRsTd_iincePWa?usp=shari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28.png"/><Relationship Id="rId6"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0" y="1743013"/>
            <a:ext cx="9144000" cy="1432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sz="2800"/>
              <a:t>Precision Oncology for Breast Cancer Treatment</a:t>
            </a:r>
            <a:endParaRPr sz="2800"/>
          </a:p>
        </p:txBody>
      </p:sp>
      <p:sp>
        <p:nvSpPr>
          <p:cNvPr id="55" name="Google Shape;55;p13"/>
          <p:cNvSpPr txBox="1"/>
          <p:nvPr/>
        </p:nvSpPr>
        <p:spPr>
          <a:xfrm>
            <a:off x="0" y="3107400"/>
            <a:ext cx="9144000" cy="29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dk2"/>
              </a:solidFill>
            </a:endParaRPr>
          </a:p>
        </p:txBody>
      </p:sp>
      <p:sp>
        <p:nvSpPr>
          <p:cNvPr id="56" name="Google Shape;56;p13"/>
          <p:cNvSpPr txBox="1"/>
          <p:nvPr/>
        </p:nvSpPr>
        <p:spPr>
          <a:xfrm>
            <a:off x="102300" y="3959900"/>
            <a:ext cx="4920300" cy="10911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500"/>
              </a:spcAft>
              <a:buNone/>
            </a:pPr>
            <a:r>
              <a:t/>
            </a:r>
            <a:endParaRPr sz="900">
              <a:solidFill>
                <a:schemeClr val="dk2"/>
              </a:solidFill>
            </a:endParaRPr>
          </a:p>
        </p:txBody>
      </p:sp>
      <p:sp>
        <p:nvSpPr>
          <p:cNvPr id="57" name="Google Shape;57;p13"/>
          <p:cNvSpPr txBox="1"/>
          <p:nvPr/>
        </p:nvSpPr>
        <p:spPr>
          <a:xfrm>
            <a:off x="40050" y="380850"/>
            <a:ext cx="90639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900">
                <a:solidFill>
                  <a:schemeClr val="dk1"/>
                </a:solidFill>
              </a:rPr>
              <a:t>UNIVERSITY OF GUADALAJARA - CUCEI</a:t>
            </a:r>
            <a:endParaRPr sz="1900">
              <a:solidFill>
                <a:schemeClr val="dk1"/>
              </a:solidFill>
            </a:endParaRPr>
          </a:p>
          <a:p>
            <a:pPr indent="0" lvl="0" marL="0" rtl="0" algn="ctr">
              <a:spcBef>
                <a:spcPts val="0"/>
              </a:spcBef>
              <a:spcAft>
                <a:spcPts val="0"/>
              </a:spcAft>
              <a:buNone/>
            </a:pPr>
            <a:r>
              <a:rPr lang="es" sz="1900">
                <a:solidFill>
                  <a:schemeClr val="dk1"/>
                </a:solidFill>
              </a:rPr>
              <a:t>MCBCI - Metabolic Engineering</a:t>
            </a:r>
            <a:endParaRPr sz="1900">
              <a:solidFill>
                <a:schemeClr val="dk1"/>
              </a:solidFill>
            </a:endParaRPr>
          </a:p>
        </p:txBody>
      </p:sp>
      <p:sp>
        <p:nvSpPr>
          <p:cNvPr id="58" name="Google Shape;58;p13"/>
          <p:cNvSpPr txBox="1"/>
          <p:nvPr/>
        </p:nvSpPr>
        <p:spPr>
          <a:xfrm>
            <a:off x="102300" y="3107400"/>
            <a:ext cx="6280500" cy="18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s" sz="1200">
                <a:solidFill>
                  <a:schemeClr val="dk1"/>
                </a:solidFill>
              </a:rPr>
              <a:t>Thesis Committee</a:t>
            </a:r>
            <a:endParaRPr b="1" sz="1200">
              <a:solidFill>
                <a:schemeClr val="dk1"/>
              </a:solidFill>
            </a:endParaRPr>
          </a:p>
          <a:p>
            <a:pPr indent="0" lvl="0" marL="0" rtl="0" algn="l">
              <a:spcBef>
                <a:spcPts val="0"/>
              </a:spcBef>
              <a:spcAft>
                <a:spcPts val="0"/>
              </a:spcAft>
              <a:buNone/>
            </a:pPr>
            <a:r>
              <a:rPr b="1" lang="es" sz="1200">
                <a:solidFill>
                  <a:schemeClr val="dk1"/>
                </a:solidFill>
              </a:rPr>
              <a:t>Director</a:t>
            </a:r>
            <a:r>
              <a:rPr lang="es" sz="1200">
                <a:solidFill>
                  <a:schemeClr val="dk1"/>
                </a:solidFill>
              </a:rPr>
              <a:t>: </a:t>
            </a:r>
            <a:endParaRPr sz="1200">
              <a:solidFill>
                <a:schemeClr val="dk1"/>
              </a:solidFill>
            </a:endParaRPr>
          </a:p>
          <a:p>
            <a:pPr indent="0" lvl="0" marL="0" rtl="0" algn="l">
              <a:spcBef>
                <a:spcPts val="0"/>
              </a:spcBef>
              <a:spcAft>
                <a:spcPts val="0"/>
              </a:spcAft>
              <a:buNone/>
            </a:pPr>
            <a:r>
              <a:rPr lang="es" sz="1200">
                <a:solidFill>
                  <a:schemeClr val="dk1"/>
                </a:solidFill>
              </a:rPr>
              <a:t>Dr. Germán Andrés Preciat González</a:t>
            </a:r>
            <a:endParaRPr sz="1200">
              <a:solidFill>
                <a:schemeClr val="dk1"/>
              </a:solidFill>
            </a:endParaRPr>
          </a:p>
          <a:p>
            <a:pPr indent="0" lvl="0" marL="0" rtl="0" algn="l">
              <a:spcBef>
                <a:spcPts val="0"/>
              </a:spcBef>
              <a:spcAft>
                <a:spcPts val="0"/>
              </a:spcAft>
              <a:buNone/>
            </a:pPr>
            <a:r>
              <a:rPr b="1" lang="es" sz="1200">
                <a:solidFill>
                  <a:schemeClr val="dk1"/>
                </a:solidFill>
              </a:rPr>
              <a:t>Codirector:  </a:t>
            </a:r>
            <a:endParaRPr b="1" sz="1200">
              <a:solidFill>
                <a:schemeClr val="dk1"/>
              </a:solidFill>
            </a:endParaRPr>
          </a:p>
          <a:p>
            <a:pPr indent="0" lvl="0" marL="0" rtl="0" algn="l">
              <a:spcBef>
                <a:spcPts val="0"/>
              </a:spcBef>
              <a:spcAft>
                <a:spcPts val="0"/>
              </a:spcAft>
              <a:buNone/>
            </a:pPr>
            <a:r>
              <a:rPr lang="es" sz="1200">
                <a:solidFill>
                  <a:schemeClr val="dk1"/>
                </a:solidFill>
              </a:rPr>
              <a:t>Dra. Martha Patricia Gallegos Arreola</a:t>
            </a:r>
            <a:endParaRPr sz="1200">
              <a:solidFill>
                <a:schemeClr val="dk1"/>
              </a:solidFill>
            </a:endParaRPr>
          </a:p>
          <a:p>
            <a:pPr indent="0" lvl="0" marL="0" rtl="0" algn="l">
              <a:spcBef>
                <a:spcPts val="0"/>
              </a:spcBef>
              <a:spcAft>
                <a:spcPts val="0"/>
              </a:spcAft>
              <a:buNone/>
            </a:pPr>
            <a:r>
              <a:rPr b="1" lang="es" sz="1200">
                <a:solidFill>
                  <a:schemeClr val="dk1"/>
                </a:solidFill>
              </a:rPr>
              <a:t>Tutors: </a:t>
            </a:r>
            <a:endParaRPr b="1" sz="1200">
              <a:solidFill>
                <a:schemeClr val="dk1"/>
              </a:solidFill>
            </a:endParaRPr>
          </a:p>
          <a:p>
            <a:pPr indent="0" lvl="0" marL="0" rtl="0" algn="l">
              <a:spcBef>
                <a:spcPts val="0"/>
              </a:spcBef>
              <a:spcAft>
                <a:spcPts val="0"/>
              </a:spcAft>
              <a:buNone/>
            </a:pPr>
            <a:r>
              <a:rPr lang="es" sz="1200">
                <a:solidFill>
                  <a:schemeClr val="dk1"/>
                </a:solidFill>
              </a:rPr>
              <a:t>Dr. Ernesto Borrayo Carbajal, Dra. Ana María Puebla Pérez, Dra. Patricia Martins Conde</a:t>
            </a:r>
            <a:endParaRPr sz="1200">
              <a:solidFill>
                <a:schemeClr val="dk1"/>
              </a:solidFill>
            </a:endParaRPr>
          </a:p>
        </p:txBody>
      </p:sp>
      <p:pic>
        <p:nvPicPr>
          <p:cNvPr id="59" name="Google Shape;59;p13"/>
          <p:cNvPicPr preferRelativeResize="0"/>
          <p:nvPr/>
        </p:nvPicPr>
        <p:blipFill>
          <a:blip r:embed="rId3">
            <a:alphaModFix/>
          </a:blip>
          <a:stretch>
            <a:fillRect/>
          </a:stretch>
        </p:blipFill>
        <p:spPr>
          <a:xfrm>
            <a:off x="540625" y="209174"/>
            <a:ext cx="637227" cy="865599"/>
          </a:xfrm>
          <a:prstGeom prst="rect">
            <a:avLst/>
          </a:prstGeom>
          <a:noFill/>
          <a:ln>
            <a:noFill/>
          </a:ln>
        </p:spPr>
      </p:pic>
      <p:pic>
        <p:nvPicPr>
          <p:cNvPr id="60" name="Google Shape;60;p13"/>
          <p:cNvPicPr preferRelativeResize="0"/>
          <p:nvPr/>
        </p:nvPicPr>
        <p:blipFill>
          <a:blip r:embed="rId4">
            <a:alphaModFix/>
          </a:blip>
          <a:stretch>
            <a:fillRect/>
          </a:stretch>
        </p:blipFill>
        <p:spPr>
          <a:xfrm>
            <a:off x="8034825" y="253751"/>
            <a:ext cx="548701" cy="776444"/>
          </a:xfrm>
          <a:prstGeom prst="rect">
            <a:avLst/>
          </a:prstGeom>
          <a:noFill/>
          <a:ln>
            <a:noFill/>
          </a:ln>
        </p:spPr>
      </p:pic>
      <p:sp>
        <p:nvSpPr>
          <p:cNvPr id="61" name="Google Shape;61;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2" name="Google Shape;62;p13"/>
          <p:cNvSpPr txBox="1"/>
          <p:nvPr/>
        </p:nvSpPr>
        <p:spPr>
          <a:xfrm>
            <a:off x="3072000" y="27381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rPr>
              <a:t>Presented by:</a:t>
            </a:r>
            <a:r>
              <a:rPr lang="es" sz="1200">
                <a:solidFill>
                  <a:schemeClr val="dk1"/>
                </a:solidFill>
              </a:rPr>
              <a:t> Ing. Eduardo Ruiz Robles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2"/>
          <p:cNvSpPr txBox="1"/>
          <p:nvPr/>
        </p:nvSpPr>
        <p:spPr>
          <a:xfrm>
            <a:off x="245788" y="330613"/>
            <a:ext cx="9144000" cy="14322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s" sz="2600">
                <a:solidFill>
                  <a:schemeClr val="dk1"/>
                </a:solidFill>
              </a:rPr>
              <a:t>Calculation of ATP flux under aerobic and anaerobic conditions in a cardiac mitochondria</a:t>
            </a:r>
            <a:endParaRPr sz="2600">
              <a:solidFill>
                <a:schemeClr val="dk1"/>
              </a:solidFill>
            </a:endParaRPr>
          </a:p>
        </p:txBody>
      </p:sp>
      <p:sp>
        <p:nvSpPr>
          <p:cNvPr id="210" name="Google Shape;210;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11" name="Google Shape;211;p22"/>
          <p:cNvSpPr txBox="1"/>
          <p:nvPr/>
        </p:nvSpPr>
        <p:spPr>
          <a:xfrm>
            <a:off x="5592300" y="2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1200">
                <a:solidFill>
                  <a:schemeClr val="dk2"/>
                </a:solidFill>
              </a:rPr>
              <a:t>MCBCI - Metabolic Engineering</a:t>
            </a:r>
            <a:endParaRPr sz="1200">
              <a:solidFill>
                <a:schemeClr val="dk2"/>
              </a:solidFill>
            </a:endParaRPr>
          </a:p>
        </p:txBody>
      </p:sp>
      <p:pic>
        <p:nvPicPr>
          <p:cNvPr id="212" name="Google Shape;212;p22"/>
          <p:cNvPicPr preferRelativeResize="0"/>
          <p:nvPr/>
        </p:nvPicPr>
        <p:blipFill rotWithShape="1">
          <a:blip r:embed="rId3">
            <a:alphaModFix/>
          </a:blip>
          <a:srcRect b="1686" l="1429" r="0" t="818"/>
          <a:stretch/>
        </p:blipFill>
        <p:spPr>
          <a:xfrm>
            <a:off x="245800" y="1498225"/>
            <a:ext cx="4326199" cy="3476025"/>
          </a:xfrm>
          <a:prstGeom prst="rect">
            <a:avLst/>
          </a:prstGeom>
          <a:noFill/>
          <a:ln>
            <a:noFill/>
          </a:ln>
        </p:spPr>
      </p:pic>
      <p:pic>
        <p:nvPicPr>
          <p:cNvPr id="213" name="Google Shape;213;p22"/>
          <p:cNvPicPr preferRelativeResize="0"/>
          <p:nvPr/>
        </p:nvPicPr>
        <p:blipFill rotWithShape="1">
          <a:blip r:embed="rId4">
            <a:alphaModFix/>
          </a:blip>
          <a:srcRect b="0" l="0" r="0" t="0"/>
          <a:stretch/>
        </p:blipFill>
        <p:spPr>
          <a:xfrm>
            <a:off x="4467225" y="1415650"/>
            <a:ext cx="4246700" cy="3641175"/>
          </a:xfrm>
          <a:prstGeom prst="rect">
            <a:avLst/>
          </a:prstGeom>
          <a:noFill/>
          <a:ln>
            <a:noFill/>
          </a:ln>
        </p:spPr>
      </p:pic>
      <p:graphicFrame>
        <p:nvGraphicFramePr>
          <p:cNvPr id="214" name="Google Shape;214;p22"/>
          <p:cNvGraphicFramePr/>
          <p:nvPr/>
        </p:nvGraphicFramePr>
        <p:xfrm>
          <a:off x="-12" y="330600"/>
          <a:ext cx="3000000" cy="3000000"/>
        </p:xfrm>
        <a:graphic>
          <a:graphicData uri="http://schemas.openxmlformats.org/drawingml/2006/table">
            <a:tbl>
              <a:tblPr>
                <a:noFill/>
                <a:tableStyleId>{8CC4FD11-AD77-4583-A7EE-40A3BC7DC46F}</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rPr>
                        <a:t>Introduction</a:t>
                      </a:r>
                      <a:endParaRPr sz="1200">
                        <a:solidFill>
                          <a:srgbClr val="9E9E9E"/>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Hypothesis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Objective</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chemeClr val="dk1"/>
                          </a:solidFill>
                        </a:rPr>
                        <a:t>Methodology</a:t>
                      </a:r>
                      <a:endParaRPr sz="1200">
                        <a:solidFill>
                          <a:schemeClr val="dk1"/>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Results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limitations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Conclusions </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215" name="Google Shape;215;p22"/>
          <p:cNvSpPr txBox="1"/>
          <p:nvPr/>
        </p:nvSpPr>
        <p:spPr>
          <a:xfrm>
            <a:off x="0" y="0"/>
            <a:ext cx="41598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dk2"/>
                </a:solidFill>
              </a:rPr>
              <a:t>Precision Oncology for Breast Cancer Treatment</a:t>
            </a:r>
            <a:endParaRPr sz="12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21" name="Google Shape;221;p23"/>
          <p:cNvSpPr txBox="1"/>
          <p:nvPr/>
        </p:nvSpPr>
        <p:spPr>
          <a:xfrm>
            <a:off x="5592300" y="2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1200">
                <a:solidFill>
                  <a:schemeClr val="dk2"/>
                </a:solidFill>
              </a:rPr>
              <a:t>MCBCI - Metabolic Engineering</a:t>
            </a:r>
            <a:endParaRPr sz="1200">
              <a:solidFill>
                <a:schemeClr val="dk2"/>
              </a:solidFill>
            </a:endParaRPr>
          </a:p>
        </p:txBody>
      </p:sp>
      <p:sp>
        <p:nvSpPr>
          <p:cNvPr id="222" name="Google Shape;222;p23"/>
          <p:cNvSpPr txBox="1"/>
          <p:nvPr/>
        </p:nvSpPr>
        <p:spPr>
          <a:xfrm>
            <a:off x="124050" y="597900"/>
            <a:ext cx="88959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600">
                <a:solidFill>
                  <a:schemeClr val="dk1"/>
                </a:solidFill>
              </a:rPr>
              <a:t>Breast cancer cell biomass optimization by closing each </a:t>
            </a:r>
            <a:r>
              <a:rPr lang="es" sz="2600">
                <a:solidFill>
                  <a:schemeClr val="dk1"/>
                </a:solidFill>
              </a:rPr>
              <a:t>interchangeable</a:t>
            </a:r>
            <a:r>
              <a:rPr lang="es" sz="2600">
                <a:solidFill>
                  <a:schemeClr val="dk1"/>
                </a:solidFill>
              </a:rPr>
              <a:t> reaction</a:t>
            </a:r>
            <a:endParaRPr sz="2600"/>
          </a:p>
        </p:txBody>
      </p:sp>
      <p:pic>
        <p:nvPicPr>
          <p:cNvPr id="223" name="Google Shape;223;p23"/>
          <p:cNvPicPr preferRelativeResize="0"/>
          <p:nvPr/>
        </p:nvPicPr>
        <p:blipFill rotWithShape="1">
          <a:blip r:embed="rId3">
            <a:alphaModFix/>
          </a:blip>
          <a:srcRect b="0" l="0" r="0" t="0"/>
          <a:stretch/>
        </p:blipFill>
        <p:spPr>
          <a:xfrm>
            <a:off x="5116300" y="1793175"/>
            <a:ext cx="3711370" cy="2817601"/>
          </a:xfrm>
          <a:prstGeom prst="rect">
            <a:avLst/>
          </a:prstGeom>
          <a:noFill/>
          <a:ln>
            <a:noFill/>
          </a:ln>
        </p:spPr>
      </p:pic>
      <p:graphicFrame>
        <p:nvGraphicFramePr>
          <p:cNvPr id="224" name="Google Shape;224;p23"/>
          <p:cNvGraphicFramePr/>
          <p:nvPr/>
        </p:nvGraphicFramePr>
        <p:xfrm>
          <a:off x="-12" y="330600"/>
          <a:ext cx="3000000" cy="3000000"/>
        </p:xfrm>
        <a:graphic>
          <a:graphicData uri="http://schemas.openxmlformats.org/drawingml/2006/table">
            <a:tbl>
              <a:tblPr>
                <a:noFill/>
                <a:tableStyleId>{8CC4FD11-AD77-4583-A7EE-40A3BC7DC46F}</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rPr>
                        <a:t>Introduction</a:t>
                      </a:r>
                      <a:endParaRPr sz="1200">
                        <a:solidFill>
                          <a:srgbClr val="9E9E9E"/>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Hypothesis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Objective</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chemeClr val="dk1"/>
                          </a:solidFill>
                        </a:rPr>
                        <a:t>Methodology</a:t>
                      </a:r>
                      <a:endParaRPr sz="1200">
                        <a:solidFill>
                          <a:schemeClr val="dk1"/>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Results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limitations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Conclusions </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225" name="Google Shape;225;p23"/>
          <p:cNvSpPr txBox="1"/>
          <p:nvPr/>
        </p:nvSpPr>
        <p:spPr>
          <a:xfrm>
            <a:off x="0" y="0"/>
            <a:ext cx="41598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dk2"/>
                </a:solidFill>
              </a:rPr>
              <a:t>Precision Oncology for Breast Cancer Treatment</a:t>
            </a:r>
            <a:endParaRPr sz="1200">
              <a:solidFill>
                <a:schemeClr val="dk2"/>
              </a:solidFill>
            </a:endParaRPr>
          </a:p>
        </p:txBody>
      </p:sp>
      <p:pic>
        <p:nvPicPr>
          <p:cNvPr id="226" name="Google Shape;226;p23"/>
          <p:cNvPicPr preferRelativeResize="0"/>
          <p:nvPr/>
        </p:nvPicPr>
        <p:blipFill rotWithShape="1">
          <a:blip r:embed="rId4">
            <a:alphaModFix/>
          </a:blip>
          <a:srcRect b="0" l="0" r="0" t="0"/>
          <a:stretch/>
        </p:blipFill>
        <p:spPr>
          <a:xfrm>
            <a:off x="124050" y="1632457"/>
            <a:ext cx="4767174" cy="297831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32" name="Google Shape;232;p24"/>
          <p:cNvSpPr txBox="1"/>
          <p:nvPr/>
        </p:nvSpPr>
        <p:spPr>
          <a:xfrm>
            <a:off x="5592300" y="2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1200">
                <a:solidFill>
                  <a:schemeClr val="dk2"/>
                </a:solidFill>
              </a:rPr>
              <a:t>MCBCI - Metabolic Engineering</a:t>
            </a:r>
            <a:endParaRPr sz="1200">
              <a:solidFill>
                <a:schemeClr val="dk2"/>
              </a:solidFill>
            </a:endParaRPr>
          </a:p>
        </p:txBody>
      </p:sp>
      <p:sp>
        <p:nvSpPr>
          <p:cNvPr id="233" name="Google Shape;233;p24"/>
          <p:cNvSpPr txBox="1"/>
          <p:nvPr/>
        </p:nvSpPr>
        <p:spPr>
          <a:xfrm>
            <a:off x="213375" y="6824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s" sz="2600"/>
              <a:t>K-means Clustering</a:t>
            </a:r>
            <a:endParaRPr sz="2600">
              <a:solidFill>
                <a:srgbClr val="000000"/>
              </a:solidFill>
            </a:endParaRPr>
          </a:p>
        </p:txBody>
      </p:sp>
      <p:sp>
        <p:nvSpPr>
          <p:cNvPr id="234" name="Google Shape;234;p24"/>
          <p:cNvSpPr txBox="1"/>
          <p:nvPr/>
        </p:nvSpPr>
        <p:spPr>
          <a:xfrm>
            <a:off x="213375" y="1389875"/>
            <a:ext cx="3430200" cy="34164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Clr>
                <a:srgbClr val="000000"/>
              </a:buClr>
              <a:buSzPts val="1800"/>
              <a:buChar char="-"/>
            </a:pPr>
            <a:r>
              <a:rPr lang="es" sz="1800"/>
              <a:t>Arginine = 0, the regulation of the ASL gene inhibits cell growth both in vitro and in vivo (Zou et al., 2024)</a:t>
            </a:r>
            <a:endParaRPr sz="1800"/>
          </a:p>
          <a:p>
            <a:pPr indent="-342900" lvl="0" marL="457200" rtl="0" algn="l">
              <a:lnSpc>
                <a:spcPct val="115000"/>
              </a:lnSpc>
              <a:spcBef>
                <a:spcPts val="0"/>
              </a:spcBef>
              <a:spcAft>
                <a:spcPts val="0"/>
              </a:spcAft>
              <a:buClr>
                <a:srgbClr val="000000"/>
              </a:buClr>
              <a:buSzPts val="1800"/>
              <a:buChar char="-"/>
            </a:pPr>
            <a:r>
              <a:rPr lang="es" sz="1800"/>
              <a:t>Leucine = 0, essential for biomass production</a:t>
            </a:r>
            <a:endParaRPr sz="1800"/>
          </a:p>
          <a:p>
            <a:pPr indent="-342900" lvl="0" marL="457200" rtl="0" algn="l">
              <a:lnSpc>
                <a:spcPct val="115000"/>
              </a:lnSpc>
              <a:spcBef>
                <a:spcPts val="0"/>
              </a:spcBef>
              <a:spcAft>
                <a:spcPts val="0"/>
              </a:spcAft>
              <a:buClr>
                <a:srgbClr val="000000"/>
              </a:buClr>
              <a:buSzPts val="1800"/>
              <a:buChar char="-"/>
            </a:pPr>
            <a:r>
              <a:rPr lang="es" sz="1800"/>
              <a:t>Linoleate dysregulation in propanoate leads to enhanced invasiveness of cancer cells (Gomes, A.P., Ilter, D., Low, V., et al., 2022)</a:t>
            </a:r>
            <a:endParaRPr sz="1800"/>
          </a:p>
        </p:txBody>
      </p:sp>
      <p:pic>
        <p:nvPicPr>
          <p:cNvPr id="235" name="Google Shape;235;p24"/>
          <p:cNvPicPr preferRelativeResize="0"/>
          <p:nvPr/>
        </p:nvPicPr>
        <p:blipFill rotWithShape="1">
          <a:blip r:embed="rId3">
            <a:alphaModFix/>
          </a:blip>
          <a:srcRect b="0" l="0" r="0" t="0"/>
          <a:stretch/>
        </p:blipFill>
        <p:spPr>
          <a:xfrm>
            <a:off x="4166173" y="1163775"/>
            <a:ext cx="4764450" cy="2976624"/>
          </a:xfrm>
          <a:prstGeom prst="rect">
            <a:avLst/>
          </a:prstGeom>
          <a:noFill/>
          <a:ln>
            <a:noFill/>
          </a:ln>
        </p:spPr>
      </p:pic>
      <p:cxnSp>
        <p:nvCxnSpPr>
          <p:cNvPr id="236" name="Google Shape;236;p24"/>
          <p:cNvCxnSpPr/>
          <p:nvPr/>
        </p:nvCxnSpPr>
        <p:spPr>
          <a:xfrm>
            <a:off x="3477625" y="1797950"/>
            <a:ext cx="2981100" cy="1000800"/>
          </a:xfrm>
          <a:prstGeom prst="straightConnector1">
            <a:avLst/>
          </a:prstGeom>
          <a:noFill/>
          <a:ln cap="flat" cmpd="sng" w="9525">
            <a:solidFill>
              <a:srgbClr val="595959"/>
            </a:solidFill>
            <a:prstDash val="solid"/>
            <a:round/>
            <a:headEnd len="med" w="med" type="none"/>
            <a:tailEnd len="med" w="med" type="triangle"/>
          </a:ln>
        </p:spPr>
      </p:cxnSp>
      <p:cxnSp>
        <p:nvCxnSpPr>
          <p:cNvPr id="237" name="Google Shape;237;p24"/>
          <p:cNvCxnSpPr/>
          <p:nvPr/>
        </p:nvCxnSpPr>
        <p:spPr>
          <a:xfrm>
            <a:off x="2029050" y="2805650"/>
            <a:ext cx="4338900" cy="69900"/>
          </a:xfrm>
          <a:prstGeom prst="straightConnector1">
            <a:avLst/>
          </a:prstGeom>
          <a:noFill/>
          <a:ln cap="flat" cmpd="sng" w="9525">
            <a:solidFill>
              <a:srgbClr val="595959"/>
            </a:solidFill>
            <a:prstDash val="solid"/>
            <a:round/>
            <a:headEnd len="med" w="med" type="none"/>
            <a:tailEnd len="med" w="med" type="triangle"/>
          </a:ln>
        </p:spPr>
      </p:cxnSp>
      <p:cxnSp>
        <p:nvCxnSpPr>
          <p:cNvPr id="238" name="Google Shape;238;p24"/>
          <p:cNvCxnSpPr/>
          <p:nvPr/>
        </p:nvCxnSpPr>
        <p:spPr>
          <a:xfrm flipH="1" rot="10800000">
            <a:off x="3519625" y="2624150"/>
            <a:ext cx="3297900" cy="1532100"/>
          </a:xfrm>
          <a:prstGeom prst="straightConnector1">
            <a:avLst/>
          </a:prstGeom>
          <a:noFill/>
          <a:ln cap="flat" cmpd="sng" w="9525">
            <a:solidFill>
              <a:srgbClr val="595959"/>
            </a:solidFill>
            <a:prstDash val="solid"/>
            <a:round/>
            <a:headEnd len="med" w="med" type="none"/>
            <a:tailEnd len="med" w="med" type="triangle"/>
          </a:ln>
        </p:spPr>
      </p:cxnSp>
      <p:sp>
        <p:nvSpPr>
          <p:cNvPr id="239" name="Google Shape;239;p24"/>
          <p:cNvSpPr txBox="1"/>
          <p:nvPr/>
        </p:nvSpPr>
        <p:spPr>
          <a:xfrm>
            <a:off x="4860900" y="4140400"/>
            <a:ext cx="3659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4"/>
              </a:rPr>
              <a:t>https://colab.research.google.com/drive/1A1W0icxMlUsQjfJ-B4tRsTd_iincePWa?usp=sharing</a:t>
            </a:r>
            <a:endParaRPr/>
          </a:p>
          <a:p>
            <a:pPr indent="0" lvl="0" marL="0" rtl="0" algn="l">
              <a:spcBef>
                <a:spcPts val="0"/>
              </a:spcBef>
              <a:spcAft>
                <a:spcPts val="0"/>
              </a:spcAft>
              <a:buNone/>
            </a:pPr>
            <a:r>
              <a:t/>
            </a:r>
            <a:endParaRPr/>
          </a:p>
        </p:txBody>
      </p:sp>
      <p:graphicFrame>
        <p:nvGraphicFramePr>
          <p:cNvPr id="240" name="Google Shape;240;p24"/>
          <p:cNvGraphicFramePr/>
          <p:nvPr/>
        </p:nvGraphicFramePr>
        <p:xfrm>
          <a:off x="-12" y="330600"/>
          <a:ext cx="3000000" cy="3000000"/>
        </p:xfrm>
        <a:graphic>
          <a:graphicData uri="http://schemas.openxmlformats.org/drawingml/2006/table">
            <a:tbl>
              <a:tblPr>
                <a:noFill/>
                <a:tableStyleId>{8CC4FD11-AD77-4583-A7EE-40A3BC7DC46F}</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rPr>
                        <a:t>Introduction</a:t>
                      </a:r>
                      <a:endParaRPr sz="1200">
                        <a:solidFill>
                          <a:srgbClr val="9E9E9E"/>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Hypothesis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Objective</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chemeClr val="dk1"/>
                          </a:solidFill>
                        </a:rPr>
                        <a:t>Methodology</a:t>
                      </a:r>
                      <a:endParaRPr sz="1200">
                        <a:solidFill>
                          <a:schemeClr val="dk1"/>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Results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limitations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Conclusions </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241" name="Google Shape;241;p24"/>
          <p:cNvSpPr txBox="1"/>
          <p:nvPr/>
        </p:nvSpPr>
        <p:spPr>
          <a:xfrm>
            <a:off x="0" y="0"/>
            <a:ext cx="41598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dk2"/>
                </a:solidFill>
              </a:rPr>
              <a:t>Precision Oncology for Breast Cancer Treatment</a:t>
            </a:r>
            <a:endParaRPr sz="12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7" name="Google Shape;24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48" name="Google Shape;248;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49" name="Google Shape;249;p25"/>
          <p:cNvPicPr preferRelativeResize="0"/>
          <p:nvPr/>
        </p:nvPicPr>
        <p:blipFill rotWithShape="1">
          <a:blip r:embed="rId3">
            <a:alphaModFix/>
          </a:blip>
          <a:srcRect b="0" l="0" r="0" t="0"/>
          <a:stretch/>
        </p:blipFill>
        <p:spPr>
          <a:xfrm>
            <a:off x="0" y="1333327"/>
            <a:ext cx="4130274" cy="2580400"/>
          </a:xfrm>
          <a:prstGeom prst="rect">
            <a:avLst/>
          </a:prstGeom>
          <a:noFill/>
          <a:ln>
            <a:noFill/>
          </a:ln>
        </p:spPr>
      </p:pic>
      <p:graphicFrame>
        <p:nvGraphicFramePr>
          <p:cNvPr id="250" name="Google Shape;250;p25"/>
          <p:cNvGraphicFramePr/>
          <p:nvPr/>
        </p:nvGraphicFramePr>
        <p:xfrm>
          <a:off x="3720225" y="1160550"/>
          <a:ext cx="3000000" cy="3000000"/>
        </p:xfrm>
        <a:graphic>
          <a:graphicData uri="http://schemas.openxmlformats.org/drawingml/2006/table">
            <a:tbl>
              <a:tblPr>
                <a:noFill/>
                <a:tableStyleId>{8CC4FD11-AD77-4583-A7EE-40A3BC7DC46F}</a:tableStyleId>
              </a:tblPr>
              <a:tblGrid>
                <a:gridCol w="980325"/>
                <a:gridCol w="1080150"/>
                <a:gridCol w="1138325"/>
                <a:gridCol w="1021975"/>
                <a:gridCol w="1080150"/>
              </a:tblGrid>
              <a:tr h="799500">
                <a:tc>
                  <a:txBody>
                    <a:bodyPr/>
                    <a:lstStyle/>
                    <a:p>
                      <a:pPr indent="0" lvl="0" marL="0" rtl="0" algn="l">
                        <a:spcBef>
                          <a:spcPts val="0"/>
                        </a:spcBef>
                        <a:spcAft>
                          <a:spcPts val="0"/>
                        </a:spcAft>
                        <a:buNone/>
                      </a:pPr>
                      <a:r>
                        <a:rPr lang="es" sz="1200"/>
                        <a:t>Grupo 1 (Metabolismo Central)</a:t>
                      </a:r>
                      <a:endParaRPr sz="1200"/>
                    </a:p>
                  </a:txBody>
                  <a:tcPr marT="91425" marB="91425" marR="91425" marL="91425">
                    <a:solidFill>
                      <a:schemeClr val="accent6"/>
                    </a:solidFill>
                  </a:tcPr>
                </a:tc>
                <a:tc>
                  <a:txBody>
                    <a:bodyPr/>
                    <a:lstStyle/>
                    <a:p>
                      <a:pPr indent="0" lvl="0" marL="0" rtl="0" algn="l">
                        <a:spcBef>
                          <a:spcPts val="0"/>
                        </a:spcBef>
                        <a:spcAft>
                          <a:spcPts val="0"/>
                        </a:spcAft>
                        <a:buNone/>
                      </a:pPr>
                      <a:r>
                        <a:rPr lang="es" sz="1200">
                          <a:solidFill>
                            <a:schemeClr val="dk1"/>
                          </a:solidFill>
                        </a:rPr>
                        <a:t>Grupo 2 (l</a:t>
                      </a:r>
                      <a:r>
                        <a:rPr lang="es" sz="1200">
                          <a:solidFill>
                            <a:schemeClr val="dk1"/>
                          </a:solidFill>
                        </a:rPr>
                        <a:t>ípidos y </a:t>
                      </a:r>
                      <a:r>
                        <a:rPr lang="es" sz="1200">
                          <a:solidFill>
                            <a:schemeClr val="dk1"/>
                          </a:solidFill>
                        </a:rPr>
                        <a:t>neurotransmisores</a:t>
                      </a:r>
                      <a:r>
                        <a:rPr lang="es" sz="1200">
                          <a:solidFill>
                            <a:schemeClr val="dk1"/>
                          </a:solidFill>
                        </a:rPr>
                        <a:t>)</a:t>
                      </a:r>
                      <a:endParaRPr sz="1200">
                        <a:solidFill>
                          <a:schemeClr val="dk1"/>
                        </a:solidFill>
                      </a:endParaRPr>
                    </a:p>
                  </a:txBody>
                  <a:tcPr marT="91425" marB="91425" marR="91425" marL="91425">
                    <a:solidFill>
                      <a:srgbClr val="0B5394"/>
                    </a:solidFill>
                  </a:tcPr>
                </a:tc>
                <a:tc>
                  <a:txBody>
                    <a:bodyPr/>
                    <a:lstStyle/>
                    <a:p>
                      <a:pPr indent="0" lvl="0" marL="0" rtl="0" algn="l">
                        <a:spcBef>
                          <a:spcPts val="0"/>
                        </a:spcBef>
                        <a:spcAft>
                          <a:spcPts val="0"/>
                        </a:spcAft>
                        <a:buNone/>
                      </a:pPr>
                      <a:r>
                        <a:rPr lang="es" sz="1200"/>
                        <a:t>Grupo 3 (amino</a:t>
                      </a:r>
                      <a:r>
                        <a:rPr lang="es" sz="1200"/>
                        <a:t>ácidos Esenciales)</a:t>
                      </a:r>
                      <a:endParaRPr sz="1200"/>
                    </a:p>
                  </a:txBody>
                  <a:tcPr marT="91425" marB="91425" marR="91425" marL="91425">
                    <a:solidFill>
                      <a:srgbClr val="C27BA0"/>
                    </a:solidFill>
                  </a:tcPr>
                </a:tc>
                <a:tc>
                  <a:txBody>
                    <a:bodyPr/>
                    <a:lstStyle/>
                    <a:p>
                      <a:pPr indent="0" lvl="0" marL="0" rtl="0" algn="l">
                        <a:spcBef>
                          <a:spcPts val="0"/>
                        </a:spcBef>
                        <a:spcAft>
                          <a:spcPts val="0"/>
                        </a:spcAft>
                        <a:buNone/>
                      </a:pPr>
                      <a:r>
                        <a:rPr lang="es" sz="1200"/>
                        <a:t>Grupo 4 (Estr</a:t>
                      </a:r>
                      <a:r>
                        <a:rPr lang="es" sz="1200"/>
                        <a:t>és oxidativo y energía)</a:t>
                      </a:r>
                      <a:endParaRPr sz="1200"/>
                    </a:p>
                  </a:txBody>
                  <a:tcPr marT="91425" marB="91425" marR="91425" marL="91425">
                    <a:solidFill>
                      <a:srgbClr val="FF9900"/>
                    </a:solidFill>
                  </a:tcPr>
                </a:tc>
                <a:tc>
                  <a:txBody>
                    <a:bodyPr/>
                    <a:lstStyle/>
                    <a:p>
                      <a:pPr indent="0" lvl="0" marL="0" rtl="0" algn="l">
                        <a:spcBef>
                          <a:spcPts val="0"/>
                        </a:spcBef>
                        <a:spcAft>
                          <a:spcPts val="0"/>
                        </a:spcAft>
                        <a:buNone/>
                      </a:pPr>
                      <a:r>
                        <a:rPr lang="es" sz="1200"/>
                        <a:t>Grupo 5 (Nucle</a:t>
                      </a:r>
                      <a:r>
                        <a:rPr lang="es" sz="1200"/>
                        <a:t>ótidos y azúcares)</a:t>
                      </a:r>
                      <a:endParaRPr sz="1200"/>
                    </a:p>
                  </a:txBody>
                  <a:tcPr marT="91425" marB="91425" marR="91425" marL="91425">
                    <a:solidFill>
                      <a:srgbClr val="674EA7"/>
                    </a:solidFill>
                  </a:tcPr>
                </a:tc>
              </a:tr>
              <a:tr h="1172100">
                <a:tc>
                  <a:txBody>
                    <a:bodyPr/>
                    <a:lstStyle/>
                    <a:p>
                      <a:pPr indent="0" lvl="0" marL="0" rtl="0" algn="l">
                        <a:spcBef>
                          <a:spcPts val="0"/>
                        </a:spcBef>
                        <a:spcAft>
                          <a:spcPts val="0"/>
                        </a:spcAft>
                        <a:buNone/>
                      </a:pPr>
                      <a:r>
                        <a:rPr lang="es" sz="1200"/>
                        <a:t>Producci</a:t>
                      </a:r>
                      <a:r>
                        <a:rPr lang="es" sz="1200"/>
                        <a:t>ón de energía y cofactores</a:t>
                      </a:r>
                      <a:endParaRPr sz="1200"/>
                    </a:p>
                  </a:txBody>
                  <a:tcPr marT="91425" marB="91425" marR="91425" marL="91425">
                    <a:solidFill>
                      <a:schemeClr val="accent6"/>
                    </a:solidFill>
                  </a:tcPr>
                </a:tc>
                <a:tc>
                  <a:txBody>
                    <a:bodyPr/>
                    <a:lstStyle/>
                    <a:p>
                      <a:pPr indent="0" lvl="0" marL="0" rtl="0" algn="l">
                        <a:spcBef>
                          <a:spcPts val="0"/>
                        </a:spcBef>
                        <a:spcAft>
                          <a:spcPts val="0"/>
                        </a:spcAft>
                        <a:buNone/>
                      </a:pPr>
                      <a:r>
                        <a:rPr lang="es" sz="1200">
                          <a:solidFill>
                            <a:schemeClr val="dk1"/>
                          </a:solidFill>
                        </a:rPr>
                        <a:t>S</a:t>
                      </a:r>
                      <a:r>
                        <a:rPr lang="es" sz="1200">
                          <a:solidFill>
                            <a:schemeClr val="dk1"/>
                          </a:solidFill>
                        </a:rPr>
                        <a:t>eñalización</a:t>
                      </a:r>
                      <a:r>
                        <a:rPr lang="es" sz="1200">
                          <a:solidFill>
                            <a:schemeClr val="dk1"/>
                          </a:solidFill>
                        </a:rPr>
                        <a:t> y </a:t>
                      </a:r>
                      <a:r>
                        <a:rPr lang="es" sz="1200">
                          <a:solidFill>
                            <a:schemeClr val="dk1"/>
                          </a:solidFill>
                        </a:rPr>
                        <a:t>síntesis</a:t>
                      </a:r>
                      <a:r>
                        <a:rPr lang="es" sz="1200">
                          <a:solidFill>
                            <a:schemeClr val="dk1"/>
                          </a:solidFill>
                        </a:rPr>
                        <a:t> de membranas</a:t>
                      </a:r>
                      <a:endParaRPr sz="1200">
                        <a:solidFill>
                          <a:schemeClr val="dk1"/>
                        </a:solidFill>
                      </a:endParaRPr>
                    </a:p>
                  </a:txBody>
                  <a:tcPr marT="91425" marB="91425" marR="91425" marL="91425">
                    <a:solidFill>
                      <a:srgbClr val="0B5394"/>
                    </a:solidFill>
                  </a:tcPr>
                </a:tc>
                <a:tc>
                  <a:txBody>
                    <a:bodyPr/>
                    <a:lstStyle/>
                    <a:p>
                      <a:pPr indent="0" lvl="0" marL="0" rtl="0" algn="l">
                        <a:spcBef>
                          <a:spcPts val="0"/>
                        </a:spcBef>
                        <a:spcAft>
                          <a:spcPts val="0"/>
                        </a:spcAft>
                        <a:buNone/>
                      </a:pPr>
                      <a:r>
                        <a:rPr lang="es" sz="1200"/>
                        <a:t>B</a:t>
                      </a:r>
                      <a:r>
                        <a:rPr lang="es" sz="1200"/>
                        <a:t>iosintesis de proteinas</a:t>
                      </a:r>
                      <a:endParaRPr sz="1200"/>
                    </a:p>
                  </a:txBody>
                  <a:tcPr marT="91425" marB="91425" marR="91425" marL="91425">
                    <a:solidFill>
                      <a:srgbClr val="C27BA0"/>
                    </a:solidFill>
                  </a:tcPr>
                </a:tc>
                <a:tc>
                  <a:txBody>
                    <a:bodyPr/>
                    <a:lstStyle/>
                    <a:p>
                      <a:pPr indent="0" lvl="0" marL="0" rtl="0" algn="l">
                        <a:spcBef>
                          <a:spcPts val="0"/>
                        </a:spcBef>
                        <a:spcAft>
                          <a:spcPts val="0"/>
                        </a:spcAft>
                        <a:buNone/>
                      </a:pPr>
                      <a:r>
                        <a:rPr lang="es" sz="1200"/>
                        <a:t>R</a:t>
                      </a:r>
                      <a:r>
                        <a:rPr lang="es" sz="1200"/>
                        <a:t>esistencia a estr</a:t>
                      </a:r>
                      <a:r>
                        <a:rPr lang="es" sz="1200"/>
                        <a:t>és oxidativo</a:t>
                      </a:r>
                      <a:endParaRPr sz="1200"/>
                    </a:p>
                  </a:txBody>
                  <a:tcPr marT="91425" marB="91425" marR="91425" marL="91425">
                    <a:solidFill>
                      <a:srgbClr val="FF9900"/>
                    </a:solidFill>
                  </a:tcPr>
                </a:tc>
                <a:tc>
                  <a:txBody>
                    <a:bodyPr/>
                    <a:lstStyle/>
                    <a:p>
                      <a:pPr indent="0" lvl="0" marL="0" rtl="0" algn="l">
                        <a:spcBef>
                          <a:spcPts val="0"/>
                        </a:spcBef>
                        <a:spcAft>
                          <a:spcPts val="0"/>
                        </a:spcAft>
                        <a:buNone/>
                      </a:pPr>
                      <a:r>
                        <a:rPr lang="es" sz="1200"/>
                        <a:t>S</a:t>
                      </a:r>
                      <a:r>
                        <a:rPr lang="es" sz="1200"/>
                        <a:t>íntesis</a:t>
                      </a:r>
                      <a:r>
                        <a:rPr lang="es" sz="1200"/>
                        <a:t> de nucle</a:t>
                      </a:r>
                      <a:r>
                        <a:rPr lang="es" sz="1200"/>
                        <a:t>ótidos y metabolismo de carbohidratos</a:t>
                      </a:r>
                      <a:endParaRPr sz="1200"/>
                    </a:p>
                  </a:txBody>
                  <a:tcPr marT="91425" marB="91425" marR="91425" marL="91425">
                    <a:solidFill>
                      <a:srgbClr val="674EA7"/>
                    </a:solidFill>
                  </a:tcPr>
                </a:tc>
              </a:tr>
              <a:tr h="639600">
                <a:tc>
                  <a:txBody>
                    <a:bodyPr/>
                    <a:lstStyle/>
                    <a:p>
                      <a:pPr indent="0" lvl="0" marL="0" rtl="0" algn="l">
                        <a:spcBef>
                          <a:spcPts val="0"/>
                        </a:spcBef>
                        <a:spcAft>
                          <a:spcPts val="0"/>
                        </a:spcAft>
                        <a:buNone/>
                      </a:pPr>
                      <a:r>
                        <a:rPr lang="es" sz="1200"/>
                        <a:t>succinato, propanoato</a:t>
                      </a:r>
                      <a:endParaRPr sz="1200"/>
                    </a:p>
                  </a:txBody>
                  <a:tcPr marT="91425" marB="91425" marR="91425" marL="91425">
                    <a:solidFill>
                      <a:schemeClr val="accent6"/>
                    </a:solidFill>
                  </a:tcPr>
                </a:tc>
                <a:tc>
                  <a:txBody>
                    <a:bodyPr/>
                    <a:lstStyle/>
                    <a:p>
                      <a:pPr indent="0" lvl="0" marL="0" rtl="0" algn="l">
                        <a:spcBef>
                          <a:spcPts val="0"/>
                        </a:spcBef>
                        <a:spcAft>
                          <a:spcPts val="0"/>
                        </a:spcAft>
                        <a:buNone/>
                      </a:pPr>
                      <a:r>
                        <a:rPr lang="es" sz="1200">
                          <a:solidFill>
                            <a:schemeClr val="dk1"/>
                          </a:solidFill>
                        </a:rPr>
                        <a:t>Colesterol, serotonina</a:t>
                      </a:r>
                      <a:endParaRPr sz="1200">
                        <a:solidFill>
                          <a:schemeClr val="dk1"/>
                        </a:solidFill>
                      </a:endParaRPr>
                    </a:p>
                  </a:txBody>
                  <a:tcPr marT="91425" marB="91425" marR="91425" marL="91425">
                    <a:solidFill>
                      <a:srgbClr val="0B5394"/>
                    </a:solidFill>
                  </a:tcPr>
                </a:tc>
                <a:tc>
                  <a:txBody>
                    <a:bodyPr/>
                    <a:lstStyle/>
                    <a:p>
                      <a:pPr indent="0" lvl="0" marL="0" rtl="0" algn="l">
                        <a:spcBef>
                          <a:spcPts val="0"/>
                        </a:spcBef>
                        <a:spcAft>
                          <a:spcPts val="0"/>
                        </a:spcAft>
                        <a:buNone/>
                      </a:pPr>
                      <a:r>
                        <a:rPr lang="es" sz="1200"/>
                        <a:t>Leucina, </a:t>
                      </a:r>
                      <a:r>
                        <a:rPr lang="es" sz="1200"/>
                        <a:t>Arginina</a:t>
                      </a:r>
                      <a:r>
                        <a:rPr lang="es" sz="1200"/>
                        <a:t>, Lisina</a:t>
                      </a:r>
                      <a:endParaRPr sz="1200"/>
                    </a:p>
                  </a:txBody>
                  <a:tcPr marT="91425" marB="91425" marR="91425" marL="91425">
                    <a:solidFill>
                      <a:srgbClr val="C27BA0"/>
                    </a:solidFill>
                  </a:tcPr>
                </a:tc>
                <a:tc>
                  <a:txBody>
                    <a:bodyPr/>
                    <a:lstStyle/>
                    <a:p>
                      <a:pPr indent="0" lvl="0" marL="0" rtl="0" algn="l">
                        <a:spcBef>
                          <a:spcPts val="0"/>
                        </a:spcBef>
                        <a:spcAft>
                          <a:spcPts val="0"/>
                        </a:spcAft>
                        <a:buNone/>
                      </a:pPr>
                      <a:r>
                        <a:rPr lang="es" sz="1200"/>
                        <a:t>O2, Glutamina, H2O2</a:t>
                      </a:r>
                      <a:endParaRPr sz="1200"/>
                    </a:p>
                  </a:txBody>
                  <a:tcPr marT="91425" marB="91425" marR="91425" marL="91425">
                    <a:solidFill>
                      <a:srgbClr val="FF9900"/>
                    </a:solidFill>
                  </a:tcPr>
                </a:tc>
                <a:tc>
                  <a:txBody>
                    <a:bodyPr/>
                    <a:lstStyle/>
                    <a:p>
                      <a:pPr indent="0" lvl="0" marL="0" rtl="0" algn="l">
                        <a:spcBef>
                          <a:spcPts val="0"/>
                        </a:spcBef>
                        <a:spcAft>
                          <a:spcPts val="0"/>
                        </a:spcAft>
                        <a:buNone/>
                      </a:pPr>
                      <a:r>
                        <a:rPr lang="es" sz="1200"/>
                        <a:t>Citidina, Galactosa</a:t>
                      </a:r>
                      <a:endParaRPr sz="1200"/>
                    </a:p>
                  </a:txBody>
                  <a:tcPr marT="91425" marB="91425" marR="91425" marL="91425">
                    <a:solidFill>
                      <a:srgbClr val="674EA7"/>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56" name="Google Shape;256;p26"/>
          <p:cNvSpPr txBox="1"/>
          <p:nvPr/>
        </p:nvSpPr>
        <p:spPr>
          <a:xfrm>
            <a:off x="5592300" y="2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1200">
                <a:solidFill>
                  <a:schemeClr val="dk2"/>
                </a:solidFill>
              </a:rPr>
              <a:t>MCBCI - Metabolic Engineering</a:t>
            </a:r>
            <a:endParaRPr sz="1200">
              <a:solidFill>
                <a:schemeClr val="dk2"/>
              </a:solidFill>
            </a:endParaRPr>
          </a:p>
        </p:txBody>
      </p:sp>
      <p:graphicFrame>
        <p:nvGraphicFramePr>
          <p:cNvPr id="257" name="Google Shape;257;p26"/>
          <p:cNvGraphicFramePr/>
          <p:nvPr/>
        </p:nvGraphicFramePr>
        <p:xfrm>
          <a:off x="-12" y="330600"/>
          <a:ext cx="3000000" cy="3000000"/>
        </p:xfrm>
        <a:graphic>
          <a:graphicData uri="http://schemas.openxmlformats.org/drawingml/2006/table">
            <a:tbl>
              <a:tblPr>
                <a:noFill/>
                <a:tableStyleId>{8CC4FD11-AD77-4583-A7EE-40A3BC7DC46F}</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rPr>
                        <a:t>Introduction</a:t>
                      </a:r>
                      <a:endParaRPr sz="1200">
                        <a:solidFill>
                          <a:srgbClr val="9E9E9E"/>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Hypothesis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Objective</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Methodology</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Results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limitations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Conclusions </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258" name="Google Shape;258;p26"/>
          <p:cNvSpPr txBox="1"/>
          <p:nvPr/>
        </p:nvSpPr>
        <p:spPr>
          <a:xfrm>
            <a:off x="0" y="0"/>
            <a:ext cx="41598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dk2"/>
                </a:solidFill>
              </a:rPr>
              <a:t>Precision Oncology for Breast Cancer Treatment</a:t>
            </a:r>
            <a:endParaRPr sz="1200">
              <a:solidFill>
                <a:schemeClr val="dk2"/>
              </a:solidFill>
            </a:endParaRPr>
          </a:p>
        </p:txBody>
      </p:sp>
      <p:pic>
        <p:nvPicPr>
          <p:cNvPr id="259" name="Google Shape;259;p26"/>
          <p:cNvPicPr preferRelativeResize="0"/>
          <p:nvPr/>
        </p:nvPicPr>
        <p:blipFill>
          <a:blip r:embed="rId3">
            <a:alphaModFix/>
          </a:blip>
          <a:stretch>
            <a:fillRect/>
          </a:stretch>
        </p:blipFill>
        <p:spPr>
          <a:xfrm>
            <a:off x="4118250" y="1693475"/>
            <a:ext cx="4660799" cy="2607674"/>
          </a:xfrm>
          <a:prstGeom prst="rect">
            <a:avLst/>
          </a:prstGeom>
          <a:noFill/>
          <a:ln>
            <a:noFill/>
          </a:ln>
        </p:spPr>
      </p:pic>
      <p:pic>
        <p:nvPicPr>
          <p:cNvPr id="260" name="Google Shape;260;p26"/>
          <p:cNvPicPr preferRelativeResize="0"/>
          <p:nvPr/>
        </p:nvPicPr>
        <p:blipFill>
          <a:blip r:embed="rId4">
            <a:alphaModFix/>
          </a:blip>
          <a:stretch>
            <a:fillRect/>
          </a:stretch>
        </p:blipFill>
        <p:spPr>
          <a:xfrm>
            <a:off x="715325" y="1969325"/>
            <a:ext cx="2947425" cy="2221400"/>
          </a:xfrm>
          <a:prstGeom prst="rect">
            <a:avLst/>
          </a:prstGeom>
          <a:noFill/>
          <a:ln>
            <a:noFill/>
          </a:ln>
        </p:spPr>
      </p:pic>
      <p:sp>
        <p:nvSpPr>
          <p:cNvPr id="261" name="Google Shape;261;p26"/>
          <p:cNvSpPr txBox="1"/>
          <p:nvPr/>
        </p:nvSpPr>
        <p:spPr>
          <a:xfrm>
            <a:off x="343138" y="915663"/>
            <a:ext cx="36918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Pareto optimality</a:t>
            </a:r>
            <a:endParaRPr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67" name="Google Shape;267;p27"/>
          <p:cNvSpPr txBox="1"/>
          <p:nvPr/>
        </p:nvSpPr>
        <p:spPr>
          <a:xfrm>
            <a:off x="5592300" y="2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1200">
                <a:solidFill>
                  <a:schemeClr val="dk2"/>
                </a:solidFill>
              </a:rPr>
              <a:t>MCBCI - Metabolic Engineering</a:t>
            </a:r>
            <a:endParaRPr sz="1200">
              <a:solidFill>
                <a:schemeClr val="dk2"/>
              </a:solidFill>
            </a:endParaRPr>
          </a:p>
        </p:txBody>
      </p:sp>
      <p:sp>
        <p:nvSpPr>
          <p:cNvPr id="268" name="Google Shape;268;p27"/>
          <p:cNvSpPr txBox="1"/>
          <p:nvPr/>
        </p:nvSpPr>
        <p:spPr>
          <a:xfrm>
            <a:off x="2071388" y="3911650"/>
            <a:ext cx="51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dk1"/>
                </a:solidFill>
              </a:rPr>
              <a:t>Identified patterns and correlations between metabolic genotypes and clinical data</a:t>
            </a:r>
            <a:endParaRPr/>
          </a:p>
        </p:txBody>
      </p:sp>
      <p:sp>
        <p:nvSpPr>
          <p:cNvPr id="269" name="Google Shape;269;p27"/>
          <p:cNvSpPr txBox="1"/>
          <p:nvPr/>
        </p:nvSpPr>
        <p:spPr>
          <a:xfrm>
            <a:off x="2071400" y="1949575"/>
            <a:ext cx="51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t>GEMs more precise and personalized, tailored to the microtumor environment</a:t>
            </a:r>
            <a:endParaRPr/>
          </a:p>
        </p:txBody>
      </p:sp>
      <p:sp>
        <p:nvSpPr>
          <p:cNvPr id="270" name="Google Shape;270;p27"/>
          <p:cNvSpPr txBox="1"/>
          <p:nvPr/>
        </p:nvSpPr>
        <p:spPr>
          <a:xfrm>
            <a:off x="1972563" y="3052063"/>
            <a:ext cx="51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t>Predict treatment responses or identify biomarkers</a:t>
            </a:r>
            <a:endParaRPr/>
          </a:p>
        </p:txBody>
      </p:sp>
      <p:sp>
        <p:nvSpPr>
          <p:cNvPr id="271" name="Google Shape;271;p27"/>
          <p:cNvSpPr txBox="1"/>
          <p:nvPr/>
        </p:nvSpPr>
        <p:spPr>
          <a:xfrm>
            <a:off x="2071400" y="1047288"/>
            <a:ext cx="51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t>improve oncology precision treatments for breast cancer</a:t>
            </a:r>
            <a:endParaRPr/>
          </a:p>
        </p:txBody>
      </p:sp>
      <p:cxnSp>
        <p:nvCxnSpPr>
          <p:cNvPr id="272" name="Google Shape;272;p27"/>
          <p:cNvCxnSpPr>
            <a:endCxn id="273" idx="0"/>
          </p:cNvCxnSpPr>
          <p:nvPr/>
        </p:nvCxnSpPr>
        <p:spPr>
          <a:xfrm>
            <a:off x="4621412" y="2601175"/>
            <a:ext cx="0" cy="319200"/>
          </a:xfrm>
          <a:prstGeom prst="straightConnector1">
            <a:avLst/>
          </a:prstGeom>
          <a:noFill/>
          <a:ln cap="flat" cmpd="sng" w="9525">
            <a:solidFill>
              <a:schemeClr val="dk2"/>
            </a:solidFill>
            <a:prstDash val="solid"/>
            <a:round/>
            <a:headEnd len="med" w="med" type="none"/>
            <a:tailEnd len="med" w="med" type="triangle"/>
          </a:ln>
        </p:spPr>
      </p:cxnSp>
      <p:cxnSp>
        <p:nvCxnSpPr>
          <p:cNvPr id="274" name="Google Shape;274;p27"/>
          <p:cNvCxnSpPr>
            <a:endCxn id="275" idx="0"/>
          </p:cNvCxnSpPr>
          <p:nvPr/>
        </p:nvCxnSpPr>
        <p:spPr>
          <a:xfrm>
            <a:off x="4621399" y="1596400"/>
            <a:ext cx="0" cy="332700"/>
          </a:xfrm>
          <a:prstGeom prst="straightConnector1">
            <a:avLst/>
          </a:prstGeom>
          <a:noFill/>
          <a:ln cap="flat" cmpd="sng" w="9525">
            <a:solidFill>
              <a:schemeClr val="dk2"/>
            </a:solidFill>
            <a:prstDash val="solid"/>
            <a:round/>
            <a:headEnd len="med" w="med" type="none"/>
            <a:tailEnd len="med" w="med" type="triangle"/>
          </a:ln>
        </p:spPr>
      </p:cxnSp>
      <p:sp>
        <p:nvSpPr>
          <p:cNvPr id="276" name="Google Shape;276;p27"/>
          <p:cNvSpPr/>
          <p:nvPr/>
        </p:nvSpPr>
        <p:spPr>
          <a:xfrm>
            <a:off x="2187362" y="3911650"/>
            <a:ext cx="4868100" cy="663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 name="Google Shape;275;p27"/>
          <p:cNvSpPr/>
          <p:nvPr/>
        </p:nvSpPr>
        <p:spPr>
          <a:xfrm>
            <a:off x="2187349" y="1929100"/>
            <a:ext cx="4868100" cy="663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 name="Google Shape;273;p27"/>
          <p:cNvSpPr/>
          <p:nvPr/>
        </p:nvSpPr>
        <p:spPr>
          <a:xfrm>
            <a:off x="2187362" y="2920375"/>
            <a:ext cx="4868100" cy="663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 name="Google Shape;277;p27"/>
          <p:cNvSpPr/>
          <p:nvPr/>
        </p:nvSpPr>
        <p:spPr>
          <a:xfrm>
            <a:off x="2187362" y="905488"/>
            <a:ext cx="4868100" cy="663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278" name="Google Shape;278;p27"/>
          <p:cNvGraphicFramePr/>
          <p:nvPr/>
        </p:nvGraphicFramePr>
        <p:xfrm>
          <a:off x="-12" y="330600"/>
          <a:ext cx="3000000" cy="3000000"/>
        </p:xfrm>
        <a:graphic>
          <a:graphicData uri="http://schemas.openxmlformats.org/drawingml/2006/table">
            <a:tbl>
              <a:tblPr>
                <a:noFill/>
                <a:tableStyleId>{8CC4FD11-AD77-4583-A7EE-40A3BC7DC46F}</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99999"/>
                          </a:solidFill>
                        </a:rPr>
                        <a:t>Introduction</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Hypothesis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Objective</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Methodology</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chemeClr val="dk1"/>
                          </a:solidFill>
                        </a:rPr>
                        <a:t>Results</a:t>
                      </a:r>
                      <a:endParaRPr sz="1200">
                        <a:solidFill>
                          <a:schemeClr val="dk1"/>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limitations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Conclusions </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279" name="Google Shape;279;p27"/>
          <p:cNvSpPr txBox="1"/>
          <p:nvPr/>
        </p:nvSpPr>
        <p:spPr>
          <a:xfrm>
            <a:off x="0" y="0"/>
            <a:ext cx="41598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dk2"/>
                </a:solidFill>
              </a:rPr>
              <a:t>Precision Oncology for Breast Cancer Treatment</a:t>
            </a:r>
            <a:endParaRPr sz="1200">
              <a:solidFill>
                <a:schemeClr val="dk2"/>
              </a:solidFill>
            </a:endParaRPr>
          </a:p>
        </p:txBody>
      </p:sp>
      <p:cxnSp>
        <p:nvCxnSpPr>
          <p:cNvPr id="280" name="Google Shape;280;p27"/>
          <p:cNvCxnSpPr/>
          <p:nvPr/>
        </p:nvCxnSpPr>
        <p:spPr>
          <a:xfrm>
            <a:off x="4621412" y="3583675"/>
            <a:ext cx="0" cy="319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86" name="Google Shape;286;p28"/>
          <p:cNvSpPr txBox="1"/>
          <p:nvPr/>
        </p:nvSpPr>
        <p:spPr>
          <a:xfrm>
            <a:off x="5592300" y="2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1200">
                <a:solidFill>
                  <a:schemeClr val="dk2"/>
                </a:solidFill>
              </a:rPr>
              <a:t>MCBCI - Metabolic Engineering</a:t>
            </a:r>
            <a:endParaRPr sz="1200">
              <a:solidFill>
                <a:schemeClr val="dk2"/>
              </a:solidFill>
            </a:endParaRPr>
          </a:p>
        </p:txBody>
      </p:sp>
      <p:sp>
        <p:nvSpPr>
          <p:cNvPr id="287" name="Google Shape;287;p28"/>
          <p:cNvSpPr txBox="1"/>
          <p:nvPr/>
        </p:nvSpPr>
        <p:spPr>
          <a:xfrm>
            <a:off x="2022000" y="1107175"/>
            <a:ext cx="510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500">
                <a:solidFill>
                  <a:schemeClr val="dk1"/>
                </a:solidFill>
              </a:rPr>
              <a:t>Determine which clinical data can be included in the Metabolic Models</a:t>
            </a:r>
            <a:endParaRPr sz="1500"/>
          </a:p>
        </p:txBody>
      </p:sp>
      <p:sp>
        <p:nvSpPr>
          <p:cNvPr id="288" name="Google Shape;288;p28"/>
          <p:cNvSpPr txBox="1"/>
          <p:nvPr/>
        </p:nvSpPr>
        <p:spPr>
          <a:xfrm>
            <a:off x="2022000" y="2315638"/>
            <a:ext cx="510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500">
                <a:solidFill>
                  <a:schemeClr val="dk1"/>
                </a:solidFill>
              </a:rPr>
              <a:t>Identified potential biomarkers for treatments, addressing the vast complexity of metabolism</a:t>
            </a:r>
            <a:endParaRPr sz="1500"/>
          </a:p>
        </p:txBody>
      </p:sp>
      <p:sp>
        <p:nvSpPr>
          <p:cNvPr id="289" name="Google Shape;289;p28"/>
          <p:cNvSpPr txBox="1"/>
          <p:nvPr/>
        </p:nvSpPr>
        <p:spPr>
          <a:xfrm>
            <a:off x="2021988" y="3590000"/>
            <a:ext cx="5100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500">
                <a:solidFill>
                  <a:schemeClr val="dk1"/>
                </a:solidFill>
              </a:rPr>
              <a:t>Generalization of the models</a:t>
            </a:r>
            <a:endParaRPr sz="1500"/>
          </a:p>
        </p:txBody>
      </p:sp>
      <p:sp>
        <p:nvSpPr>
          <p:cNvPr id="290" name="Google Shape;290;p28"/>
          <p:cNvSpPr/>
          <p:nvPr/>
        </p:nvSpPr>
        <p:spPr>
          <a:xfrm>
            <a:off x="2076675" y="1040800"/>
            <a:ext cx="5100000" cy="806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1" name="Google Shape;291;p28"/>
          <p:cNvSpPr/>
          <p:nvPr/>
        </p:nvSpPr>
        <p:spPr>
          <a:xfrm>
            <a:off x="2076675" y="2268638"/>
            <a:ext cx="5100000" cy="806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2" name="Google Shape;292;p28"/>
          <p:cNvSpPr/>
          <p:nvPr/>
        </p:nvSpPr>
        <p:spPr>
          <a:xfrm>
            <a:off x="2076675" y="3430600"/>
            <a:ext cx="5100000" cy="806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293" name="Google Shape;293;p28"/>
          <p:cNvGraphicFramePr/>
          <p:nvPr/>
        </p:nvGraphicFramePr>
        <p:xfrm>
          <a:off x="-12" y="330600"/>
          <a:ext cx="3000000" cy="3000000"/>
        </p:xfrm>
        <a:graphic>
          <a:graphicData uri="http://schemas.openxmlformats.org/drawingml/2006/table">
            <a:tbl>
              <a:tblPr>
                <a:noFill/>
                <a:tableStyleId>{8CC4FD11-AD77-4583-A7EE-40A3BC7DC46F}</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rPr>
                        <a:t>Introduction</a:t>
                      </a:r>
                      <a:endParaRPr sz="1200">
                        <a:solidFill>
                          <a:srgbClr val="9E9E9E"/>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Hypothesis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Objective</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Methodology</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Results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chemeClr val="dk1"/>
                          </a:solidFill>
                        </a:rPr>
                        <a:t>limitations</a:t>
                      </a:r>
                      <a:endParaRPr sz="1200">
                        <a:solidFill>
                          <a:schemeClr val="dk1"/>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Conclusions </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294" name="Google Shape;294;p28"/>
          <p:cNvSpPr txBox="1"/>
          <p:nvPr/>
        </p:nvSpPr>
        <p:spPr>
          <a:xfrm>
            <a:off x="0" y="0"/>
            <a:ext cx="41598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dk2"/>
                </a:solidFill>
              </a:rPr>
              <a:t>Precision Oncology for Breast Cancer Treatment</a:t>
            </a:r>
            <a:endParaRPr sz="1200">
              <a:solidFill>
                <a:schemeClr val="dk2"/>
              </a:solidFill>
            </a:endParaRPr>
          </a:p>
        </p:txBody>
      </p:sp>
      <p:cxnSp>
        <p:nvCxnSpPr>
          <p:cNvPr id="295" name="Google Shape;295;p28"/>
          <p:cNvCxnSpPr>
            <a:stCxn id="290" idx="2"/>
            <a:endCxn id="291" idx="0"/>
          </p:cNvCxnSpPr>
          <p:nvPr/>
        </p:nvCxnSpPr>
        <p:spPr>
          <a:xfrm>
            <a:off x="4626675" y="1847200"/>
            <a:ext cx="0" cy="421500"/>
          </a:xfrm>
          <a:prstGeom prst="straightConnector1">
            <a:avLst/>
          </a:prstGeom>
          <a:noFill/>
          <a:ln cap="flat" cmpd="sng" w="9525">
            <a:solidFill>
              <a:schemeClr val="dk2"/>
            </a:solidFill>
            <a:prstDash val="solid"/>
            <a:round/>
            <a:headEnd len="med" w="med" type="none"/>
            <a:tailEnd len="med" w="med" type="triangle"/>
          </a:ln>
        </p:spPr>
      </p:cxnSp>
      <p:cxnSp>
        <p:nvCxnSpPr>
          <p:cNvPr id="296" name="Google Shape;296;p28"/>
          <p:cNvCxnSpPr>
            <a:stCxn id="291" idx="2"/>
            <a:endCxn id="292" idx="0"/>
          </p:cNvCxnSpPr>
          <p:nvPr/>
        </p:nvCxnSpPr>
        <p:spPr>
          <a:xfrm>
            <a:off x="4626675" y="3075038"/>
            <a:ext cx="0" cy="355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02" name="Google Shape;302;p29"/>
          <p:cNvSpPr txBox="1"/>
          <p:nvPr/>
        </p:nvSpPr>
        <p:spPr>
          <a:xfrm>
            <a:off x="5592300" y="2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1200">
                <a:solidFill>
                  <a:schemeClr val="dk2"/>
                </a:solidFill>
              </a:rPr>
              <a:t>MCBCI - Metabolic Engineering</a:t>
            </a:r>
            <a:endParaRPr sz="1200">
              <a:solidFill>
                <a:schemeClr val="dk2"/>
              </a:solidFill>
            </a:endParaRPr>
          </a:p>
        </p:txBody>
      </p:sp>
      <p:sp>
        <p:nvSpPr>
          <p:cNvPr id="303" name="Google Shape;303;p29"/>
          <p:cNvSpPr txBox="1"/>
          <p:nvPr/>
        </p:nvSpPr>
        <p:spPr>
          <a:xfrm>
            <a:off x="523800" y="1227875"/>
            <a:ext cx="8096400" cy="7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rPr>
              <a:t>-Create personalized metabolic models that integrate clinical information requires a comprehensive and detailed analysis to preprocess and select the data to include</a:t>
            </a:r>
            <a:endParaRPr sz="1800">
              <a:solidFill>
                <a:schemeClr val="dk1"/>
              </a:solidFill>
            </a:endParaRPr>
          </a:p>
          <a:p>
            <a:pPr indent="0" lvl="0" marL="0" rtl="0" algn="l">
              <a:spcBef>
                <a:spcPts val="0"/>
              </a:spcBef>
              <a:spcAft>
                <a:spcPts val="0"/>
              </a:spcAft>
              <a:buNone/>
            </a:pPr>
            <a:r>
              <a:rPr lang="es" sz="1800">
                <a:solidFill>
                  <a:schemeClr val="dk1"/>
                </a:solidFill>
              </a:rPr>
              <a:t>-This approach is highly innovative, as current models often lack the incorporation of clinical variability, which can significantly impact the precision and reliability of the predictions</a:t>
            </a:r>
            <a:endParaRPr sz="1800">
              <a:solidFill>
                <a:schemeClr val="dk1"/>
              </a:solidFill>
            </a:endParaRPr>
          </a:p>
          <a:p>
            <a:pPr indent="0" lvl="0" marL="0" rtl="0" algn="l">
              <a:spcBef>
                <a:spcPts val="0"/>
              </a:spcBef>
              <a:spcAft>
                <a:spcPts val="0"/>
              </a:spcAft>
              <a:buNone/>
            </a:pPr>
            <a:r>
              <a:rPr lang="es" sz="1800">
                <a:solidFill>
                  <a:schemeClr val="dk1"/>
                </a:solidFill>
              </a:rPr>
              <a:t>-The </a:t>
            </a:r>
            <a:r>
              <a:rPr lang="es" sz="1800">
                <a:solidFill>
                  <a:schemeClr val="dk1"/>
                </a:solidFill>
              </a:rPr>
              <a:t>goal is to utilize this models will improve </a:t>
            </a:r>
            <a:r>
              <a:rPr lang="es" sz="1800">
                <a:solidFill>
                  <a:schemeClr val="dk1"/>
                </a:solidFill>
              </a:rPr>
              <a:t>treatments outcomes for patients in Guadalajara</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graphicFrame>
        <p:nvGraphicFramePr>
          <p:cNvPr id="304" name="Google Shape;304;p29"/>
          <p:cNvGraphicFramePr/>
          <p:nvPr/>
        </p:nvGraphicFramePr>
        <p:xfrm>
          <a:off x="-12" y="330600"/>
          <a:ext cx="3000000" cy="3000000"/>
        </p:xfrm>
        <a:graphic>
          <a:graphicData uri="http://schemas.openxmlformats.org/drawingml/2006/table">
            <a:tbl>
              <a:tblPr>
                <a:noFill/>
                <a:tableStyleId>{8CC4FD11-AD77-4583-A7EE-40A3BC7DC46F}</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B7B7B7"/>
                          </a:solidFill>
                        </a:rPr>
                        <a:t>Introduction</a:t>
                      </a:r>
                      <a:endParaRPr sz="1200">
                        <a:solidFill>
                          <a:srgbClr val="B7B7B7"/>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Hypothesis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Objective</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Methodology</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Results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limitations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chemeClr val="dk1"/>
                          </a:solidFill>
                        </a:rPr>
                        <a:t>Conclusions</a:t>
                      </a:r>
                      <a:r>
                        <a:rPr lang="es" sz="1200">
                          <a:solidFill>
                            <a:srgbClr val="999999"/>
                          </a:solidFill>
                        </a:rPr>
                        <a:t> </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305" name="Google Shape;305;p29"/>
          <p:cNvSpPr txBox="1"/>
          <p:nvPr/>
        </p:nvSpPr>
        <p:spPr>
          <a:xfrm>
            <a:off x="0" y="0"/>
            <a:ext cx="45720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dk2"/>
                </a:solidFill>
              </a:rPr>
              <a:t>Oncología de Precisión para el Tratamiento de Cáncer de Mama</a:t>
            </a:r>
            <a:endParaRPr sz="12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Academic exchange</a:t>
            </a:r>
            <a:endParaRPr/>
          </a:p>
        </p:txBody>
      </p:sp>
      <p:sp>
        <p:nvSpPr>
          <p:cNvPr id="311" name="Google Shape;31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12" name="Google Shape;312;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313" name="Google Shape;313;p30"/>
          <p:cNvPicPr preferRelativeResize="0"/>
          <p:nvPr/>
        </p:nvPicPr>
        <p:blipFill>
          <a:blip r:embed="rId3">
            <a:alphaModFix/>
          </a:blip>
          <a:stretch>
            <a:fillRect/>
          </a:stretch>
        </p:blipFill>
        <p:spPr>
          <a:xfrm>
            <a:off x="195950" y="1180550"/>
            <a:ext cx="5318451" cy="1998975"/>
          </a:xfrm>
          <a:prstGeom prst="rect">
            <a:avLst/>
          </a:prstGeom>
          <a:noFill/>
          <a:ln>
            <a:noFill/>
          </a:ln>
        </p:spPr>
      </p:pic>
      <p:pic>
        <p:nvPicPr>
          <p:cNvPr id="314" name="Google Shape;314;p30"/>
          <p:cNvPicPr preferRelativeResize="0"/>
          <p:nvPr/>
        </p:nvPicPr>
        <p:blipFill>
          <a:blip r:embed="rId4">
            <a:alphaModFix/>
          </a:blip>
          <a:stretch>
            <a:fillRect/>
          </a:stretch>
        </p:blipFill>
        <p:spPr>
          <a:xfrm>
            <a:off x="-120950" y="3179525"/>
            <a:ext cx="5803199" cy="1662575"/>
          </a:xfrm>
          <a:prstGeom prst="rect">
            <a:avLst/>
          </a:prstGeom>
          <a:noFill/>
          <a:ln>
            <a:noFill/>
          </a:ln>
        </p:spPr>
      </p:pic>
      <p:pic>
        <p:nvPicPr>
          <p:cNvPr id="315" name="Google Shape;315;p30"/>
          <p:cNvPicPr preferRelativeResize="0"/>
          <p:nvPr/>
        </p:nvPicPr>
        <p:blipFill>
          <a:blip r:embed="rId5">
            <a:alphaModFix/>
          </a:blip>
          <a:stretch>
            <a:fillRect/>
          </a:stretch>
        </p:blipFill>
        <p:spPr>
          <a:xfrm>
            <a:off x="5544313" y="41975"/>
            <a:ext cx="3441837" cy="4744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1"/>
          <p:cNvSpPr txBox="1"/>
          <p:nvPr>
            <p:ph type="title"/>
          </p:nvPr>
        </p:nvSpPr>
        <p:spPr>
          <a:xfrm>
            <a:off x="280625" y="12820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sz="1400"/>
              <a:t>Referencias</a:t>
            </a:r>
            <a:endParaRPr sz="1400"/>
          </a:p>
        </p:txBody>
      </p:sp>
      <p:sp>
        <p:nvSpPr>
          <p:cNvPr id="321" name="Google Shape;321;p31"/>
          <p:cNvSpPr txBox="1"/>
          <p:nvPr>
            <p:ph idx="1" type="body"/>
          </p:nvPr>
        </p:nvSpPr>
        <p:spPr>
          <a:xfrm>
            <a:off x="138150" y="512650"/>
            <a:ext cx="8334300" cy="4186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s">
                <a:solidFill>
                  <a:schemeClr val="dk1"/>
                </a:solidFill>
              </a:rPr>
              <a:t>Zou, J., Mai, C., Lin, Z., Zhou, J., &amp; Lai, G. (2024). Targeting metabolism of breast cancer and its implications in T cell immunotherapy. Frontiers in Immunology, 15. https://doi.org/10.3389/fimmu.2024.1381970</a:t>
            </a:r>
            <a:endParaRPr>
              <a:solidFill>
                <a:schemeClr val="dk1"/>
              </a:solidFill>
            </a:endParaRPr>
          </a:p>
          <a:p>
            <a:pPr indent="-342900" lvl="0" marL="457200" rtl="0" algn="l">
              <a:spcBef>
                <a:spcPts val="0"/>
              </a:spcBef>
              <a:spcAft>
                <a:spcPts val="0"/>
              </a:spcAft>
              <a:buClr>
                <a:schemeClr val="dk1"/>
              </a:buClr>
              <a:buSzPts val="1800"/>
              <a:buAutoNum type="arabicPeriod"/>
            </a:pPr>
            <a:r>
              <a:rPr lang="es">
                <a:solidFill>
                  <a:schemeClr val="dk1"/>
                </a:solidFill>
              </a:rPr>
              <a:t>Gomes, A.P., Ilter, D., Low, V. et al. Altered propionate metabolism contributes to tumour progression and aggressiveness. Nat Metab 4, 435–443 (2022). https://doi.org/10.1038/s42255-022-00553-5</a:t>
            </a:r>
            <a:endParaRPr/>
          </a:p>
        </p:txBody>
      </p:sp>
      <p:sp>
        <p:nvSpPr>
          <p:cNvPr id="322" name="Google Shape;322;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8" name="Google Shape;68;p14"/>
          <p:cNvSpPr txBox="1"/>
          <p:nvPr/>
        </p:nvSpPr>
        <p:spPr>
          <a:xfrm>
            <a:off x="0" y="0"/>
            <a:ext cx="41598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dk2"/>
                </a:solidFill>
              </a:rPr>
              <a:t>Precision Oncology for Breast Cancer Treatment</a:t>
            </a:r>
            <a:endParaRPr sz="1200">
              <a:solidFill>
                <a:schemeClr val="dk2"/>
              </a:solidFill>
            </a:endParaRPr>
          </a:p>
        </p:txBody>
      </p:sp>
      <p:sp>
        <p:nvSpPr>
          <p:cNvPr id="69" name="Google Shape;69;p14"/>
          <p:cNvSpPr txBox="1"/>
          <p:nvPr/>
        </p:nvSpPr>
        <p:spPr>
          <a:xfrm>
            <a:off x="5592300" y="2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1200">
                <a:solidFill>
                  <a:schemeClr val="dk2"/>
                </a:solidFill>
              </a:rPr>
              <a:t>MCBCI - Metabolic Engineering</a:t>
            </a:r>
            <a:endParaRPr sz="1200">
              <a:solidFill>
                <a:schemeClr val="dk2"/>
              </a:solidFill>
            </a:endParaRPr>
          </a:p>
        </p:txBody>
      </p:sp>
      <p:graphicFrame>
        <p:nvGraphicFramePr>
          <p:cNvPr id="70" name="Google Shape;70;p14"/>
          <p:cNvGraphicFramePr/>
          <p:nvPr/>
        </p:nvGraphicFramePr>
        <p:xfrm>
          <a:off x="-12" y="330600"/>
          <a:ext cx="3000000" cy="3000000"/>
        </p:xfrm>
        <a:graphic>
          <a:graphicData uri="http://schemas.openxmlformats.org/drawingml/2006/table">
            <a:tbl>
              <a:tblPr>
                <a:noFill/>
                <a:tableStyleId>{8CC4FD11-AD77-4583-A7EE-40A3BC7DC46F}</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t>Introduction</a:t>
                      </a:r>
                      <a:endParaRPr sz="1200"/>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Hypothesis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Objective</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Methodology</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Results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limitations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Conclusions </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71" name="Google Shape;71;p14"/>
          <p:cNvSpPr txBox="1"/>
          <p:nvPr>
            <p:ph type="title"/>
          </p:nvPr>
        </p:nvSpPr>
        <p:spPr>
          <a:xfrm>
            <a:off x="228400" y="810138"/>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Summary</a:t>
            </a:r>
            <a:endParaRPr/>
          </a:p>
        </p:txBody>
      </p:sp>
      <p:sp>
        <p:nvSpPr>
          <p:cNvPr id="72" name="Google Shape;72;p14"/>
          <p:cNvSpPr txBox="1"/>
          <p:nvPr/>
        </p:nvSpPr>
        <p:spPr>
          <a:xfrm>
            <a:off x="424700" y="1382850"/>
            <a:ext cx="2474400" cy="12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200">
                <a:solidFill>
                  <a:schemeClr val="dk1"/>
                </a:solidFill>
              </a:rPr>
              <a:t>Introduction</a:t>
            </a:r>
            <a:r>
              <a:rPr lang="es" sz="1200">
                <a:solidFill>
                  <a:schemeClr val="dk1"/>
                </a:solidFill>
              </a:rPr>
              <a:t> </a:t>
            </a:r>
            <a:r>
              <a:rPr lang="es" sz="1200">
                <a:solidFill>
                  <a:schemeClr val="dk1"/>
                </a:solidFill>
              </a:rPr>
              <a:t>📌</a:t>
            </a:r>
            <a:endParaRPr sz="1200">
              <a:solidFill>
                <a:schemeClr val="dk1"/>
              </a:solidFill>
            </a:endParaRPr>
          </a:p>
          <a:p>
            <a:pPr indent="-304800" lvl="0" marL="457200" rtl="0" algn="l">
              <a:lnSpc>
                <a:spcPct val="115000"/>
              </a:lnSpc>
              <a:spcBef>
                <a:spcPts val="1200"/>
              </a:spcBef>
              <a:spcAft>
                <a:spcPts val="0"/>
              </a:spcAft>
              <a:buClr>
                <a:schemeClr val="dk1"/>
              </a:buClr>
              <a:buSzPts val="1200"/>
              <a:buChar char="●"/>
            </a:pPr>
            <a:r>
              <a:rPr lang="es" sz="1200">
                <a:solidFill>
                  <a:schemeClr val="dk1"/>
                </a:solidFill>
              </a:rPr>
              <a:t>Brief project description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s" sz="1200">
                <a:solidFill>
                  <a:schemeClr val="dk1"/>
                </a:solidFill>
              </a:rPr>
              <a:t>Main objective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s" sz="1200">
                <a:solidFill>
                  <a:schemeClr val="dk1"/>
                </a:solidFill>
              </a:rPr>
              <a:t>Importance of the study</a:t>
            </a:r>
            <a:endParaRPr sz="1200">
              <a:solidFill>
                <a:schemeClr val="dk1"/>
              </a:solidFill>
            </a:endParaRPr>
          </a:p>
          <a:p>
            <a:pPr indent="0" lvl="0" marL="0" rtl="0" algn="l">
              <a:spcBef>
                <a:spcPts val="1200"/>
              </a:spcBef>
              <a:spcAft>
                <a:spcPts val="0"/>
              </a:spcAft>
              <a:buNone/>
            </a:pPr>
            <a:r>
              <a:t/>
            </a:r>
            <a:endParaRPr sz="1800">
              <a:solidFill>
                <a:schemeClr val="dk2"/>
              </a:solidFill>
            </a:endParaRPr>
          </a:p>
        </p:txBody>
      </p:sp>
      <p:pic>
        <p:nvPicPr>
          <p:cNvPr id="73" name="Google Shape;73;p14"/>
          <p:cNvPicPr preferRelativeResize="0"/>
          <p:nvPr/>
        </p:nvPicPr>
        <p:blipFill rotWithShape="1">
          <a:blip r:embed="rId3">
            <a:alphaModFix/>
          </a:blip>
          <a:srcRect b="0" l="-419" r="42208" t="41639"/>
          <a:stretch/>
        </p:blipFill>
        <p:spPr>
          <a:xfrm>
            <a:off x="3539612" y="3221825"/>
            <a:ext cx="2064776" cy="1441401"/>
          </a:xfrm>
          <a:prstGeom prst="rect">
            <a:avLst/>
          </a:prstGeom>
          <a:noFill/>
          <a:ln>
            <a:noFill/>
          </a:ln>
        </p:spPr>
      </p:pic>
      <p:pic>
        <p:nvPicPr>
          <p:cNvPr id="74" name="Google Shape;74;p14"/>
          <p:cNvPicPr preferRelativeResize="0"/>
          <p:nvPr/>
        </p:nvPicPr>
        <p:blipFill rotWithShape="1">
          <a:blip r:embed="rId4">
            <a:alphaModFix/>
          </a:blip>
          <a:srcRect b="0" l="0" r="0" t="0"/>
          <a:stretch/>
        </p:blipFill>
        <p:spPr>
          <a:xfrm>
            <a:off x="6275113" y="3595776"/>
            <a:ext cx="1714860" cy="1373099"/>
          </a:xfrm>
          <a:prstGeom prst="rect">
            <a:avLst/>
          </a:prstGeom>
          <a:noFill/>
          <a:ln>
            <a:noFill/>
          </a:ln>
        </p:spPr>
      </p:pic>
      <p:pic>
        <p:nvPicPr>
          <p:cNvPr id="75" name="Google Shape;75;p14"/>
          <p:cNvPicPr preferRelativeResize="0"/>
          <p:nvPr/>
        </p:nvPicPr>
        <p:blipFill>
          <a:blip r:embed="rId5">
            <a:alphaModFix/>
          </a:blip>
          <a:stretch>
            <a:fillRect/>
          </a:stretch>
        </p:blipFill>
        <p:spPr>
          <a:xfrm>
            <a:off x="582325" y="3221822"/>
            <a:ext cx="2157623" cy="1441401"/>
          </a:xfrm>
          <a:prstGeom prst="rect">
            <a:avLst/>
          </a:prstGeom>
          <a:noFill/>
          <a:ln>
            <a:noFill/>
          </a:ln>
        </p:spPr>
      </p:pic>
      <p:sp>
        <p:nvSpPr>
          <p:cNvPr id="76" name="Google Shape;76;p14"/>
          <p:cNvSpPr txBox="1"/>
          <p:nvPr/>
        </p:nvSpPr>
        <p:spPr>
          <a:xfrm>
            <a:off x="2988700" y="1382850"/>
            <a:ext cx="3000000" cy="137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200">
                <a:solidFill>
                  <a:schemeClr val="dk1"/>
                </a:solidFill>
              </a:rPr>
              <a:t>Methodology</a:t>
            </a:r>
            <a:r>
              <a:rPr lang="es" sz="1200">
                <a:solidFill>
                  <a:schemeClr val="dk1"/>
                </a:solidFill>
              </a:rPr>
              <a:t> 🔬</a:t>
            </a:r>
            <a:endParaRPr sz="1200">
              <a:solidFill>
                <a:schemeClr val="dk1"/>
              </a:solidFill>
            </a:endParaRPr>
          </a:p>
          <a:p>
            <a:pPr indent="-304800" lvl="0" marL="457200" rtl="0" algn="l">
              <a:lnSpc>
                <a:spcPct val="115000"/>
              </a:lnSpc>
              <a:spcBef>
                <a:spcPts val="1200"/>
              </a:spcBef>
              <a:spcAft>
                <a:spcPts val="0"/>
              </a:spcAft>
              <a:buClr>
                <a:schemeClr val="dk1"/>
              </a:buClr>
              <a:buSzPts val="1200"/>
              <a:buChar char="●"/>
            </a:pPr>
            <a:r>
              <a:rPr lang="es" sz="1200">
                <a:solidFill>
                  <a:schemeClr val="dk1"/>
                </a:solidFill>
              </a:rPr>
              <a:t>Metabolic analysis approaches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s" sz="1200">
                <a:solidFill>
                  <a:schemeClr val="dk1"/>
                </a:solidFill>
              </a:rPr>
              <a:t>Analysis of breast cells in MATLAB</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s" sz="1200">
                <a:solidFill>
                  <a:schemeClr val="dk1"/>
                </a:solidFill>
              </a:rPr>
              <a:t>Tools used (MATLAB, COBRA Toolbox, Python, knn)</a:t>
            </a:r>
            <a:endParaRPr/>
          </a:p>
        </p:txBody>
      </p:sp>
      <p:sp>
        <p:nvSpPr>
          <p:cNvPr id="77" name="Google Shape;77;p14"/>
          <p:cNvSpPr txBox="1"/>
          <p:nvPr/>
        </p:nvSpPr>
        <p:spPr>
          <a:xfrm>
            <a:off x="6078300" y="1061075"/>
            <a:ext cx="3000000" cy="116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200">
                <a:solidFill>
                  <a:schemeClr val="dk1"/>
                </a:solidFill>
              </a:rPr>
              <a:t>Results</a:t>
            </a:r>
            <a:r>
              <a:rPr lang="es" sz="1200">
                <a:solidFill>
                  <a:schemeClr val="dk1"/>
                </a:solidFill>
              </a:rPr>
              <a:t> 📊</a:t>
            </a:r>
            <a:endParaRPr sz="1200">
              <a:solidFill>
                <a:schemeClr val="dk1"/>
              </a:solidFill>
            </a:endParaRPr>
          </a:p>
          <a:p>
            <a:pPr indent="-304800" lvl="0" marL="457200" rtl="0" algn="l">
              <a:lnSpc>
                <a:spcPct val="115000"/>
              </a:lnSpc>
              <a:spcBef>
                <a:spcPts val="1200"/>
              </a:spcBef>
              <a:spcAft>
                <a:spcPts val="0"/>
              </a:spcAft>
              <a:buClr>
                <a:schemeClr val="dk1"/>
              </a:buClr>
              <a:buSzPts val="1200"/>
              <a:buChar char="●"/>
            </a:pPr>
            <a:r>
              <a:rPr lang="es" sz="1200">
                <a:solidFill>
                  <a:schemeClr val="dk1"/>
                </a:solidFill>
              </a:rPr>
              <a:t>Data visualization with key graphs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s" sz="1200">
                <a:solidFill>
                  <a:schemeClr val="dk1"/>
                </a:solidFill>
              </a:rPr>
              <a:t>Predictions of metabolic phenotypes</a:t>
            </a:r>
            <a:endParaRPr sz="1200">
              <a:solidFill>
                <a:schemeClr val="dk1"/>
              </a:solidFill>
            </a:endParaRPr>
          </a:p>
        </p:txBody>
      </p:sp>
      <p:sp>
        <p:nvSpPr>
          <p:cNvPr id="78" name="Google Shape;78;p14"/>
          <p:cNvSpPr txBox="1"/>
          <p:nvPr/>
        </p:nvSpPr>
        <p:spPr>
          <a:xfrm>
            <a:off x="6078300" y="2131675"/>
            <a:ext cx="3000000" cy="116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200">
                <a:solidFill>
                  <a:schemeClr val="dk1"/>
                </a:solidFill>
              </a:rPr>
              <a:t>Limitations 🚧</a:t>
            </a:r>
            <a:r>
              <a:rPr b="1" lang="es" sz="1200">
                <a:solidFill>
                  <a:schemeClr val="dk1"/>
                </a:solidFill>
              </a:rPr>
              <a:t> and conclusions ✅</a:t>
            </a:r>
            <a:endParaRPr b="1" sz="1200">
              <a:solidFill>
                <a:schemeClr val="dk1"/>
              </a:solidFill>
            </a:endParaRPr>
          </a:p>
          <a:p>
            <a:pPr indent="-304800" lvl="0" marL="457200" rtl="0" algn="l">
              <a:lnSpc>
                <a:spcPct val="115000"/>
              </a:lnSpc>
              <a:spcBef>
                <a:spcPts val="1200"/>
              </a:spcBef>
              <a:spcAft>
                <a:spcPts val="0"/>
              </a:spcAft>
              <a:buClr>
                <a:schemeClr val="dk1"/>
              </a:buClr>
              <a:buSzPts val="1200"/>
              <a:buChar char="●"/>
            </a:pPr>
            <a:r>
              <a:rPr lang="es" sz="1200">
                <a:solidFill>
                  <a:schemeClr val="dk1"/>
                </a:solidFill>
              </a:rPr>
              <a:t>Data integration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s" sz="1200">
                <a:solidFill>
                  <a:schemeClr val="dk1"/>
                </a:solidFill>
              </a:rPr>
              <a:t>Computational Complexity</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s" sz="1200">
                <a:solidFill>
                  <a:schemeClr val="dk1"/>
                </a:solidFill>
              </a:rPr>
              <a:t>Highly Accurate GEMs</a:t>
            </a:r>
            <a:endParaRPr sz="12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84" name="Google Shape;84;p15"/>
          <p:cNvSpPr txBox="1"/>
          <p:nvPr/>
        </p:nvSpPr>
        <p:spPr>
          <a:xfrm>
            <a:off x="0" y="0"/>
            <a:ext cx="41598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dk2"/>
                </a:solidFill>
              </a:rPr>
              <a:t>Precision Oncology for Breast Cancer Treatment</a:t>
            </a:r>
            <a:endParaRPr sz="1200">
              <a:solidFill>
                <a:schemeClr val="dk2"/>
              </a:solidFill>
            </a:endParaRPr>
          </a:p>
        </p:txBody>
      </p:sp>
      <p:sp>
        <p:nvSpPr>
          <p:cNvPr id="85" name="Google Shape;85;p15"/>
          <p:cNvSpPr txBox="1"/>
          <p:nvPr/>
        </p:nvSpPr>
        <p:spPr>
          <a:xfrm>
            <a:off x="5592300" y="2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1200">
                <a:solidFill>
                  <a:schemeClr val="dk2"/>
                </a:solidFill>
              </a:rPr>
              <a:t>MCBCI - Metabolic Engineering</a:t>
            </a:r>
            <a:endParaRPr sz="1200">
              <a:solidFill>
                <a:schemeClr val="dk2"/>
              </a:solidFill>
            </a:endParaRPr>
          </a:p>
        </p:txBody>
      </p:sp>
      <p:graphicFrame>
        <p:nvGraphicFramePr>
          <p:cNvPr id="86" name="Google Shape;86;p15"/>
          <p:cNvGraphicFramePr/>
          <p:nvPr/>
        </p:nvGraphicFramePr>
        <p:xfrm>
          <a:off x="-12" y="330600"/>
          <a:ext cx="3000000" cy="3000000"/>
        </p:xfrm>
        <a:graphic>
          <a:graphicData uri="http://schemas.openxmlformats.org/drawingml/2006/table">
            <a:tbl>
              <a:tblPr>
                <a:noFill/>
                <a:tableStyleId>{8CC4FD11-AD77-4583-A7EE-40A3BC7DC46F}</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t>Introduction</a:t>
                      </a:r>
                      <a:endParaRPr sz="1200"/>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Hypothesis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Objective</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Methodology</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Results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limitations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Conclusions </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87" name="Google Shape;87;p15"/>
          <p:cNvSpPr txBox="1"/>
          <p:nvPr>
            <p:ph type="title"/>
          </p:nvPr>
        </p:nvSpPr>
        <p:spPr>
          <a:xfrm>
            <a:off x="228400" y="810138"/>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Justification</a:t>
            </a:r>
            <a:endParaRPr/>
          </a:p>
        </p:txBody>
      </p:sp>
      <p:pic>
        <p:nvPicPr>
          <p:cNvPr id="88" name="Google Shape;88;p15"/>
          <p:cNvPicPr preferRelativeResize="0"/>
          <p:nvPr/>
        </p:nvPicPr>
        <p:blipFill>
          <a:blip r:embed="rId3">
            <a:alphaModFix/>
          </a:blip>
          <a:stretch>
            <a:fillRect/>
          </a:stretch>
        </p:blipFill>
        <p:spPr>
          <a:xfrm>
            <a:off x="483000" y="2772598"/>
            <a:ext cx="3635975" cy="1913250"/>
          </a:xfrm>
          <a:prstGeom prst="rect">
            <a:avLst/>
          </a:prstGeom>
          <a:noFill/>
          <a:ln>
            <a:noFill/>
          </a:ln>
        </p:spPr>
      </p:pic>
      <p:pic>
        <p:nvPicPr>
          <p:cNvPr id="89" name="Google Shape;89;p15"/>
          <p:cNvPicPr preferRelativeResize="0"/>
          <p:nvPr/>
        </p:nvPicPr>
        <p:blipFill>
          <a:blip r:embed="rId4">
            <a:alphaModFix/>
          </a:blip>
          <a:stretch>
            <a:fillRect/>
          </a:stretch>
        </p:blipFill>
        <p:spPr>
          <a:xfrm>
            <a:off x="5113000" y="2737414"/>
            <a:ext cx="2969199" cy="1983575"/>
          </a:xfrm>
          <a:prstGeom prst="rect">
            <a:avLst/>
          </a:prstGeom>
          <a:noFill/>
          <a:ln>
            <a:noFill/>
          </a:ln>
        </p:spPr>
      </p:pic>
      <p:sp>
        <p:nvSpPr>
          <p:cNvPr id="90" name="Google Shape;90;p15"/>
          <p:cNvSpPr txBox="1"/>
          <p:nvPr/>
        </p:nvSpPr>
        <p:spPr>
          <a:xfrm>
            <a:off x="228400" y="2121813"/>
            <a:ext cx="4336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chemeClr val="dk1"/>
                </a:solidFill>
              </a:rPr>
              <a:t>Standardized mortality rate for breast cancer in Jalisco, 2010-2017</a:t>
            </a:r>
            <a:endParaRPr>
              <a:solidFill>
                <a:schemeClr val="dk1"/>
              </a:solidFill>
            </a:endParaRPr>
          </a:p>
        </p:txBody>
      </p:sp>
      <p:sp>
        <p:nvSpPr>
          <p:cNvPr id="91" name="Google Shape;91;p15"/>
          <p:cNvSpPr txBox="1"/>
          <p:nvPr/>
        </p:nvSpPr>
        <p:spPr>
          <a:xfrm>
            <a:off x="1540888" y="4663225"/>
            <a:ext cx="21975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chemeClr val="dk2"/>
                </a:solidFill>
              </a:rPr>
              <a:t>Igor M, et al (2020)</a:t>
            </a:r>
            <a:endParaRPr sz="1100">
              <a:solidFill>
                <a:schemeClr val="dk2"/>
              </a:solidFill>
            </a:endParaRPr>
          </a:p>
        </p:txBody>
      </p:sp>
      <p:sp>
        <p:nvSpPr>
          <p:cNvPr id="92" name="Google Shape;92;p15"/>
          <p:cNvSpPr txBox="1"/>
          <p:nvPr/>
        </p:nvSpPr>
        <p:spPr>
          <a:xfrm>
            <a:off x="5832238" y="4663225"/>
            <a:ext cx="21975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chemeClr val="dk2"/>
                </a:solidFill>
              </a:rPr>
              <a:t>Igor M, et al (2020)</a:t>
            </a:r>
            <a:endParaRPr sz="1100">
              <a:solidFill>
                <a:schemeClr val="dk2"/>
              </a:solidFill>
            </a:endParaRPr>
          </a:p>
        </p:txBody>
      </p:sp>
      <p:sp>
        <p:nvSpPr>
          <p:cNvPr id="93" name="Google Shape;93;p15"/>
          <p:cNvSpPr txBox="1"/>
          <p:nvPr/>
        </p:nvSpPr>
        <p:spPr>
          <a:xfrm>
            <a:off x="4913575" y="1740600"/>
            <a:ext cx="3636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t>Magnitude and geographic distribution of the standardized mortality rate for breast cancer by municipality of residence, Jalisco 2010-2017</a:t>
            </a:r>
            <a:endParaRPr/>
          </a:p>
        </p:txBody>
      </p:sp>
      <p:sp>
        <p:nvSpPr>
          <p:cNvPr id="94" name="Google Shape;94;p15"/>
          <p:cNvSpPr txBox="1"/>
          <p:nvPr/>
        </p:nvSpPr>
        <p:spPr>
          <a:xfrm>
            <a:off x="483000" y="1343925"/>
            <a:ext cx="63234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100">
                <a:solidFill>
                  <a:schemeClr val="dk1"/>
                </a:solidFill>
              </a:rPr>
              <a:t>In 2020, there were over 685,000 deaths and 2.3 million new cases, according to the World Health Organization</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00" name="Google Shape;100;p16"/>
          <p:cNvSpPr txBox="1"/>
          <p:nvPr/>
        </p:nvSpPr>
        <p:spPr>
          <a:xfrm>
            <a:off x="0" y="0"/>
            <a:ext cx="41598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dk2"/>
                </a:solidFill>
              </a:rPr>
              <a:t>Precision Oncology for Breast Cancer Treatment</a:t>
            </a:r>
            <a:endParaRPr sz="1200">
              <a:solidFill>
                <a:schemeClr val="dk2"/>
              </a:solidFill>
            </a:endParaRPr>
          </a:p>
        </p:txBody>
      </p:sp>
      <p:sp>
        <p:nvSpPr>
          <p:cNvPr id="101" name="Google Shape;101;p16"/>
          <p:cNvSpPr txBox="1"/>
          <p:nvPr/>
        </p:nvSpPr>
        <p:spPr>
          <a:xfrm>
            <a:off x="5592300" y="2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1200">
                <a:solidFill>
                  <a:schemeClr val="dk2"/>
                </a:solidFill>
              </a:rPr>
              <a:t>MCBCI - Metabolic Engineering</a:t>
            </a:r>
            <a:endParaRPr sz="1200">
              <a:solidFill>
                <a:schemeClr val="dk2"/>
              </a:solidFill>
            </a:endParaRPr>
          </a:p>
        </p:txBody>
      </p:sp>
      <p:graphicFrame>
        <p:nvGraphicFramePr>
          <p:cNvPr id="102" name="Google Shape;102;p16"/>
          <p:cNvGraphicFramePr/>
          <p:nvPr/>
        </p:nvGraphicFramePr>
        <p:xfrm>
          <a:off x="-12" y="330600"/>
          <a:ext cx="3000000" cy="3000000"/>
        </p:xfrm>
        <a:graphic>
          <a:graphicData uri="http://schemas.openxmlformats.org/drawingml/2006/table">
            <a:tbl>
              <a:tblPr>
                <a:noFill/>
                <a:tableStyleId>{8CC4FD11-AD77-4583-A7EE-40A3BC7DC46F}</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t>Introduction</a:t>
                      </a:r>
                      <a:endParaRPr sz="1200"/>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Hypothesis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Objective</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Methodology</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Results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limitations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Conclusions </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103" name="Google Shape;103;p16"/>
          <p:cNvSpPr txBox="1"/>
          <p:nvPr>
            <p:ph type="title"/>
          </p:nvPr>
        </p:nvSpPr>
        <p:spPr>
          <a:xfrm>
            <a:off x="228400" y="810138"/>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Problem statement</a:t>
            </a:r>
            <a:endParaRPr/>
          </a:p>
        </p:txBody>
      </p:sp>
      <p:sp>
        <p:nvSpPr>
          <p:cNvPr id="104" name="Google Shape;104;p16"/>
          <p:cNvSpPr txBox="1"/>
          <p:nvPr/>
        </p:nvSpPr>
        <p:spPr>
          <a:xfrm>
            <a:off x="599513" y="1883700"/>
            <a:ext cx="1894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rPr>
              <a:t>Breast Cancer</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105" name="Google Shape;105;p16"/>
          <p:cNvSpPr txBox="1"/>
          <p:nvPr/>
        </p:nvSpPr>
        <p:spPr>
          <a:xfrm>
            <a:off x="3178400" y="1832900"/>
            <a:ext cx="2751000" cy="6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chemeClr val="dk2"/>
                </a:solidFill>
              </a:rPr>
              <a:t>Clinical and genetic diversity</a:t>
            </a:r>
            <a:endParaRPr sz="1800">
              <a:solidFill>
                <a:schemeClr val="dk2"/>
              </a:solidFill>
            </a:endParaRPr>
          </a:p>
        </p:txBody>
      </p:sp>
      <p:sp>
        <p:nvSpPr>
          <p:cNvPr id="106" name="Google Shape;106;p16"/>
          <p:cNvSpPr txBox="1"/>
          <p:nvPr/>
        </p:nvSpPr>
        <p:spPr>
          <a:xfrm>
            <a:off x="6500838" y="1828675"/>
            <a:ext cx="2520300" cy="8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Difficulty</a:t>
            </a:r>
            <a:r>
              <a:rPr lang="es" sz="1800">
                <a:solidFill>
                  <a:schemeClr val="dk2"/>
                </a:solidFill>
              </a:rPr>
              <a:t> to predict the pronostic in a </a:t>
            </a:r>
            <a:r>
              <a:rPr lang="es" sz="1800">
                <a:solidFill>
                  <a:schemeClr val="dk2"/>
                </a:solidFill>
              </a:rPr>
              <a:t>patient</a:t>
            </a:r>
            <a:endParaRPr sz="1800">
              <a:solidFill>
                <a:schemeClr val="dk2"/>
              </a:solidFill>
            </a:endParaRPr>
          </a:p>
        </p:txBody>
      </p:sp>
      <p:cxnSp>
        <p:nvCxnSpPr>
          <p:cNvPr id="107" name="Google Shape;107;p16"/>
          <p:cNvCxnSpPr/>
          <p:nvPr/>
        </p:nvCxnSpPr>
        <p:spPr>
          <a:xfrm>
            <a:off x="2727400" y="2155700"/>
            <a:ext cx="507300" cy="0"/>
          </a:xfrm>
          <a:prstGeom prst="straightConnector1">
            <a:avLst/>
          </a:prstGeom>
          <a:noFill/>
          <a:ln cap="flat" cmpd="sng" w="9525">
            <a:solidFill>
              <a:schemeClr val="dk2"/>
            </a:solidFill>
            <a:prstDash val="solid"/>
            <a:round/>
            <a:headEnd len="med" w="med" type="none"/>
            <a:tailEnd len="med" w="med" type="triangle"/>
          </a:ln>
        </p:spPr>
      </p:cxnSp>
      <p:cxnSp>
        <p:nvCxnSpPr>
          <p:cNvPr id="108" name="Google Shape;108;p16"/>
          <p:cNvCxnSpPr/>
          <p:nvPr/>
        </p:nvCxnSpPr>
        <p:spPr>
          <a:xfrm>
            <a:off x="5792900" y="2155700"/>
            <a:ext cx="507300" cy="0"/>
          </a:xfrm>
          <a:prstGeom prst="straightConnector1">
            <a:avLst/>
          </a:prstGeom>
          <a:noFill/>
          <a:ln cap="flat" cmpd="sng" w="9525">
            <a:solidFill>
              <a:schemeClr val="dk2"/>
            </a:solidFill>
            <a:prstDash val="solid"/>
            <a:round/>
            <a:headEnd len="med" w="med" type="none"/>
            <a:tailEnd len="med" w="med" type="triangle"/>
          </a:ln>
        </p:spPr>
      </p:cxnSp>
      <p:pic>
        <p:nvPicPr>
          <p:cNvPr id="109" name="Google Shape;109;p16"/>
          <p:cNvPicPr preferRelativeResize="0"/>
          <p:nvPr/>
        </p:nvPicPr>
        <p:blipFill rotWithShape="1">
          <a:blip r:embed="rId3">
            <a:alphaModFix/>
          </a:blip>
          <a:srcRect b="86556" l="30161" r="28560" t="1669"/>
          <a:stretch/>
        </p:blipFill>
        <p:spPr>
          <a:xfrm>
            <a:off x="3863913" y="1382850"/>
            <a:ext cx="1380000" cy="393599"/>
          </a:xfrm>
          <a:prstGeom prst="rect">
            <a:avLst/>
          </a:prstGeom>
          <a:noFill/>
          <a:ln>
            <a:noFill/>
          </a:ln>
        </p:spPr>
      </p:pic>
      <p:pic>
        <p:nvPicPr>
          <p:cNvPr id="110" name="Google Shape;110;p16"/>
          <p:cNvPicPr preferRelativeResize="0"/>
          <p:nvPr/>
        </p:nvPicPr>
        <p:blipFill>
          <a:blip r:embed="rId4">
            <a:alphaModFix/>
          </a:blip>
          <a:stretch>
            <a:fillRect/>
          </a:stretch>
        </p:blipFill>
        <p:spPr>
          <a:xfrm>
            <a:off x="5171576" y="2941658"/>
            <a:ext cx="3300876" cy="1889217"/>
          </a:xfrm>
          <a:prstGeom prst="rect">
            <a:avLst/>
          </a:prstGeom>
          <a:noFill/>
          <a:ln>
            <a:noFill/>
          </a:ln>
        </p:spPr>
      </p:pic>
      <p:sp>
        <p:nvSpPr>
          <p:cNvPr id="111" name="Google Shape;111;p16"/>
          <p:cNvSpPr txBox="1"/>
          <p:nvPr/>
        </p:nvSpPr>
        <p:spPr>
          <a:xfrm>
            <a:off x="489125" y="3462475"/>
            <a:ext cx="44022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Systematic review of 534 studies published between 2010 and 2020, reporting the development of 922 different models</a:t>
            </a:r>
            <a:endParaRPr sz="1800">
              <a:solidFill>
                <a:schemeClr val="dk2"/>
              </a:solidFill>
            </a:endParaRPr>
          </a:p>
        </p:txBody>
      </p:sp>
      <p:cxnSp>
        <p:nvCxnSpPr>
          <p:cNvPr id="112" name="Google Shape;112;p16"/>
          <p:cNvCxnSpPr/>
          <p:nvPr/>
        </p:nvCxnSpPr>
        <p:spPr>
          <a:xfrm>
            <a:off x="4299125" y="3951600"/>
            <a:ext cx="720900" cy="0"/>
          </a:xfrm>
          <a:prstGeom prst="straightConnector1">
            <a:avLst/>
          </a:prstGeom>
          <a:noFill/>
          <a:ln cap="flat" cmpd="sng" w="9525">
            <a:solidFill>
              <a:schemeClr val="dk2"/>
            </a:solidFill>
            <a:prstDash val="solid"/>
            <a:round/>
            <a:headEnd len="med" w="med" type="none"/>
            <a:tailEnd len="med" w="med" type="triangle"/>
          </a:ln>
        </p:spPr>
      </p:cxnSp>
      <p:sp>
        <p:nvSpPr>
          <p:cNvPr id="113" name="Google Shape;113;p16"/>
          <p:cNvSpPr/>
          <p:nvPr/>
        </p:nvSpPr>
        <p:spPr>
          <a:xfrm>
            <a:off x="3355175" y="1819350"/>
            <a:ext cx="2237100" cy="738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 name="Google Shape;114;p16"/>
          <p:cNvSpPr/>
          <p:nvPr/>
        </p:nvSpPr>
        <p:spPr>
          <a:xfrm>
            <a:off x="369850" y="1754975"/>
            <a:ext cx="2237100" cy="738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 name="Google Shape;115;p16"/>
          <p:cNvSpPr/>
          <p:nvPr/>
        </p:nvSpPr>
        <p:spPr>
          <a:xfrm>
            <a:off x="6500825" y="1862375"/>
            <a:ext cx="2457900" cy="738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 name="Google Shape;116;p16"/>
          <p:cNvSpPr txBox="1"/>
          <p:nvPr/>
        </p:nvSpPr>
        <p:spPr>
          <a:xfrm>
            <a:off x="6357900" y="470282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1"/>
                </a:solidFill>
              </a:rPr>
              <a:t>(</a:t>
            </a:r>
            <a:r>
              <a:rPr lang="es" sz="1100">
                <a:solidFill>
                  <a:schemeClr val="dk1"/>
                </a:solidFill>
              </a:rPr>
              <a:t>2022 Tom A. et al.)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22" name="Google Shape;122;p17"/>
          <p:cNvSpPr txBox="1"/>
          <p:nvPr/>
        </p:nvSpPr>
        <p:spPr>
          <a:xfrm>
            <a:off x="5592300" y="2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1200">
                <a:solidFill>
                  <a:schemeClr val="dk2"/>
                </a:solidFill>
              </a:rPr>
              <a:t>MCBCI - Metabolic Engineering</a:t>
            </a:r>
            <a:endParaRPr sz="1200">
              <a:solidFill>
                <a:schemeClr val="dk2"/>
              </a:solidFill>
            </a:endParaRPr>
          </a:p>
        </p:txBody>
      </p:sp>
      <p:sp>
        <p:nvSpPr>
          <p:cNvPr id="123" name="Google Shape;123;p17"/>
          <p:cNvSpPr txBox="1"/>
          <p:nvPr/>
        </p:nvSpPr>
        <p:spPr>
          <a:xfrm>
            <a:off x="780300" y="2022300"/>
            <a:ext cx="7583400" cy="109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s" sz="1800"/>
              <a:t>There is a significant correlation between metabolic phenotypes derived from genome-scale metabolic models (GEMs) and clinical characteristics of patients</a:t>
            </a:r>
            <a:endParaRPr b="1" sz="1800"/>
          </a:p>
        </p:txBody>
      </p:sp>
      <p:graphicFrame>
        <p:nvGraphicFramePr>
          <p:cNvPr id="124" name="Google Shape;124;p17"/>
          <p:cNvGraphicFramePr/>
          <p:nvPr/>
        </p:nvGraphicFramePr>
        <p:xfrm>
          <a:off x="-12" y="330600"/>
          <a:ext cx="3000000" cy="3000000"/>
        </p:xfrm>
        <a:graphic>
          <a:graphicData uri="http://schemas.openxmlformats.org/drawingml/2006/table">
            <a:tbl>
              <a:tblPr>
                <a:noFill/>
                <a:tableStyleId>{8CC4FD11-AD77-4583-A7EE-40A3BC7DC46F}</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rPr>
                        <a:t>Introduction</a:t>
                      </a:r>
                      <a:endParaRPr sz="1200">
                        <a:solidFill>
                          <a:srgbClr val="9E9E9E"/>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chemeClr val="dk1"/>
                          </a:solidFill>
                        </a:rPr>
                        <a:t>Hypothesis</a:t>
                      </a:r>
                      <a:endParaRPr sz="1200">
                        <a:solidFill>
                          <a:schemeClr val="dk1"/>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Objective</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Methodology</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Results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limitations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Conclusions </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125" name="Google Shape;125;p17"/>
          <p:cNvSpPr txBox="1"/>
          <p:nvPr/>
        </p:nvSpPr>
        <p:spPr>
          <a:xfrm>
            <a:off x="0" y="0"/>
            <a:ext cx="41598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dk2"/>
                </a:solidFill>
              </a:rPr>
              <a:t>Precision Oncology for Breast Cancer Treatment</a:t>
            </a:r>
            <a:endParaRPr sz="12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31" name="Google Shape;131;p18"/>
          <p:cNvSpPr txBox="1"/>
          <p:nvPr/>
        </p:nvSpPr>
        <p:spPr>
          <a:xfrm>
            <a:off x="5592300" y="2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1200">
                <a:solidFill>
                  <a:schemeClr val="dk2"/>
                </a:solidFill>
              </a:rPr>
              <a:t>MCBCI - Metabolic Engineering</a:t>
            </a:r>
            <a:endParaRPr sz="1200">
              <a:solidFill>
                <a:schemeClr val="dk2"/>
              </a:solidFill>
            </a:endParaRPr>
          </a:p>
        </p:txBody>
      </p:sp>
      <p:graphicFrame>
        <p:nvGraphicFramePr>
          <p:cNvPr id="132" name="Google Shape;132;p18"/>
          <p:cNvGraphicFramePr/>
          <p:nvPr/>
        </p:nvGraphicFramePr>
        <p:xfrm>
          <a:off x="-12" y="330600"/>
          <a:ext cx="3000000" cy="3000000"/>
        </p:xfrm>
        <a:graphic>
          <a:graphicData uri="http://schemas.openxmlformats.org/drawingml/2006/table">
            <a:tbl>
              <a:tblPr>
                <a:noFill/>
                <a:tableStyleId>{8CC4FD11-AD77-4583-A7EE-40A3BC7DC46F}</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rPr>
                        <a:t>Introduction</a:t>
                      </a:r>
                      <a:endParaRPr sz="1200">
                        <a:solidFill>
                          <a:srgbClr val="9E9E9E"/>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Hypothesis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chemeClr val="dk1"/>
                          </a:solidFill>
                        </a:rPr>
                        <a:t>Objective</a:t>
                      </a:r>
                      <a:endParaRPr sz="1200">
                        <a:solidFill>
                          <a:schemeClr val="dk1"/>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Methodology</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Results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limitations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Conclusions </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133" name="Google Shape;133;p18"/>
          <p:cNvSpPr txBox="1"/>
          <p:nvPr/>
        </p:nvSpPr>
        <p:spPr>
          <a:xfrm>
            <a:off x="0" y="0"/>
            <a:ext cx="41598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dk2"/>
                </a:solidFill>
              </a:rPr>
              <a:t>Precision Oncology for Breast Cancer Treatment</a:t>
            </a:r>
            <a:endParaRPr sz="1200">
              <a:solidFill>
                <a:schemeClr val="dk2"/>
              </a:solidFill>
            </a:endParaRPr>
          </a:p>
        </p:txBody>
      </p:sp>
      <p:sp>
        <p:nvSpPr>
          <p:cNvPr id="134" name="Google Shape;134;p18"/>
          <p:cNvSpPr txBox="1"/>
          <p:nvPr/>
        </p:nvSpPr>
        <p:spPr>
          <a:xfrm>
            <a:off x="1125138" y="1925238"/>
            <a:ext cx="65130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t>Develop personalized genome-scale metabolic models (GEMs) that integrate relevant clinical data to analyze their relationship with cancer progression and/or prognosis in patients</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40" name="Google Shape;140;p19"/>
          <p:cNvSpPr txBox="1"/>
          <p:nvPr/>
        </p:nvSpPr>
        <p:spPr>
          <a:xfrm>
            <a:off x="5592300" y="2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1200">
                <a:solidFill>
                  <a:schemeClr val="dk2"/>
                </a:solidFill>
              </a:rPr>
              <a:t>MCBCI - Metabolic Engineering</a:t>
            </a:r>
            <a:endParaRPr sz="1200">
              <a:solidFill>
                <a:schemeClr val="dk2"/>
              </a:solidFill>
            </a:endParaRPr>
          </a:p>
        </p:txBody>
      </p:sp>
      <p:graphicFrame>
        <p:nvGraphicFramePr>
          <p:cNvPr id="141" name="Google Shape;141;p19"/>
          <p:cNvGraphicFramePr/>
          <p:nvPr/>
        </p:nvGraphicFramePr>
        <p:xfrm>
          <a:off x="-12" y="330600"/>
          <a:ext cx="3000000" cy="3000000"/>
        </p:xfrm>
        <a:graphic>
          <a:graphicData uri="http://schemas.openxmlformats.org/drawingml/2006/table">
            <a:tbl>
              <a:tblPr>
                <a:noFill/>
                <a:tableStyleId>{8CC4FD11-AD77-4583-A7EE-40A3BC7DC46F}</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rPr>
                        <a:t>Introduction</a:t>
                      </a:r>
                      <a:endParaRPr sz="1200">
                        <a:solidFill>
                          <a:srgbClr val="9E9E9E"/>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Hypothesis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chemeClr val="dk1"/>
                          </a:solidFill>
                        </a:rPr>
                        <a:t>Objective</a:t>
                      </a:r>
                      <a:endParaRPr sz="1200">
                        <a:solidFill>
                          <a:schemeClr val="dk1"/>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Methodology</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Results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limitations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Conclusions </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142" name="Google Shape;142;p19"/>
          <p:cNvSpPr txBox="1"/>
          <p:nvPr/>
        </p:nvSpPr>
        <p:spPr>
          <a:xfrm>
            <a:off x="0" y="0"/>
            <a:ext cx="41598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dk2"/>
                </a:solidFill>
              </a:rPr>
              <a:t>Precision Oncology for Breast Cancer Treatment</a:t>
            </a:r>
            <a:endParaRPr sz="1200">
              <a:solidFill>
                <a:schemeClr val="dk2"/>
              </a:solidFill>
            </a:endParaRPr>
          </a:p>
        </p:txBody>
      </p:sp>
      <p:sp>
        <p:nvSpPr>
          <p:cNvPr id="143" name="Google Shape;143;p19"/>
          <p:cNvSpPr/>
          <p:nvPr/>
        </p:nvSpPr>
        <p:spPr>
          <a:xfrm>
            <a:off x="413868" y="1978270"/>
            <a:ext cx="6591600" cy="22383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4" name="Google Shape;144;p19"/>
          <p:cNvPicPr preferRelativeResize="0"/>
          <p:nvPr/>
        </p:nvPicPr>
        <p:blipFill rotWithShape="1">
          <a:blip r:embed="rId3">
            <a:alphaModFix/>
          </a:blip>
          <a:srcRect b="5964" l="21605" r="60602" t="23443"/>
          <a:stretch/>
        </p:blipFill>
        <p:spPr>
          <a:xfrm>
            <a:off x="2091542" y="2213777"/>
            <a:ext cx="962729" cy="1465364"/>
          </a:xfrm>
          <a:prstGeom prst="rect">
            <a:avLst/>
          </a:prstGeom>
          <a:noFill/>
          <a:ln>
            <a:noFill/>
          </a:ln>
        </p:spPr>
      </p:pic>
      <p:pic>
        <p:nvPicPr>
          <p:cNvPr id="145" name="Google Shape;145;p19"/>
          <p:cNvPicPr preferRelativeResize="0"/>
          <p:nvPr/>
        </p:nvPicPr>
        <p:blipFill rotWithShape="1">
          <a:blip r:embed="rId3">
            <a:alphaModFix/>
          </a:blip>
          <a:srcRect b="2494" l="47088" r="36417" t="21925"/>
          <a:stretch/>
        </p:blipFill>
        <p:spPr>
          <a:xfrm>
            <a:off x="3722094" y="2161969"/>
            <a:ext cx="892488" cy="1568980"/>
          </a:xfrm>
          <a:prstGeom prst="rect">
            <a:avLst/>
          </a:prstGeom>
          <a:noFill/>
          <a:ln>
            <a:noFill/>
          </a:ln>
        </p:spPr>
      </p:pic>
      <p:pic>
        <p:nvPicPr>
          <p:cNvPr id="146" name="Google Shape;146;p19"/>
          <p:cNvPicPr preferRelativeResize="0"/>
          <p:nvPr/>
        </p:nvPicPr>
        <p:blipFill rotWithShape="1">
          <a:blip r:embed="rId3">
            <a:alphaModFix/>
          </a:blip>
          <a:srcRect b="46408" l="71144" r="0" t="24413"/>
          <a:stretch/>
        </p:blipFill>
        <p:spPr>
          <a:xfrm>
            <a:off x="5282414" y="2361426"/>
            <a:ext cx="1561416" cy="605668"/>
          </a:xfrm>
          <a:prstGeom prst="rect">
            <a:avLst/>
          </a:prstGeom>
          <a:noFill/>
          <a:ln>
            <a:noFill/>
          </a:ln>
        </p:spPr>
      </p:pic>
      <p:pic>
        <p:nvPicPr>
          <p:cNvPr id="147" name="Google Shape;147;p19"/>
          <p:cNvPicPr preferRelativeResize="0"/>
          <p:nvPr/>
        </p:nvPicPr>
        <p:blipFill rotWithShape="1">
          <a:blip r:embed="rId3">
            <a:alphaModFix/>
          </a:blip>
          <a:srcRect b="41758" l="0" r="84676" t="0"/>
          <a:stretch/>
        </p:blipFill>
        <p:spPr>
          <a:xfrm>
            <a:off x="636714" y="2154381"/>
            <a:ext cx="784911" cy="1144444"/>
          </a:xfrm>
          <a:prstGeom prst="rect">
            <a:avLst/>
          </a:prstGeom>
          <a:noFill/>
          <a:ln>
            <a:noFill/>
          </a:ln>
        </p:spPr>
      </p:pic>
      <p:sp>
        <p:nvSpPr>
          <p:cNvPr id="148" name="Google Shape;148;p19"/>
          <p:cNvSpPr txBox="1"/>
          <p:nvPr/>
        </p:nvSpPr>
        <p:spPr>
          <a:xfrm>
            <a:off x="164700" y="1018026"/>
            <a:ext cx="1728900" cy="22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rgbClr val="000000"/>
              </a:buClr>
              <a:buSzPts val="1100"/>
              <a:buFont typeface="Arial"/>
              <a:buNone/>
            </a:pPr>
            <a:r>
              <a:rPr lang="es" sz="1100"/>
              <a:t>Preprocess Clinical Data for integration</a:t>
            </a:r>
            <a:endParaRPr sz="1100"/>
          </a:p>
          <a:p>
            <a:pPr indent="0" lvl="0" marL="0" rtl="0" algn="ctr">
              <a:lnSpc>
                <a:spcPct val="115000"/>
              </a:lnSpc>
              <a:spcBef>
                <a:spcPts val="1200"/>
              </a:spcBef>
              <a:spcAft>
                <a:spcPts val="0"/>
              </a:spcAft>
              <a:buClr>
                <a:srgbClr val="000000"/>
              </a:buClr>
              <a:buSzPts val="1100"/>
              <a:buFont typeface="Arial"/>
              <a:buNone/>
            </a:pPr>
            <a:r>
              <a:t/>
            </a:r>
            <a:endParaRPr sz="1000"/>
          </a:p>
          <a:p>
            <a:pPr indent="0" lvl="0" marL="0" rtl="0" algn="l">
              <a:spcBef>
                <a:spcPts val="1200"/>
              </a:spcBef>
              <a:spcAft>
                <a:spcPts val="0"/>
              </a:spcAft>
              <a:buNone/>
            </a:pPr>
            <a:r>
              <a:t/>
            </a:r>
            <a:endParaRPr sz="1000">
              <a:solidFill>
                <a:srgbClr val="595959"/>
              </a:solidFill>
            </a:endParaRPr>
          </a:p>
        </p:txBody>
      </p:sp>
      <p:sp>
        <p:nvSpPr>
          <p:cNvPr id="149" name="Google Shape;149;p19"/>
          <p:cNvSpPr txBox="1"/>
          <p:nvPr/>
        </p:nvSpPr>
        <p:spPr>
          <a:xfrm>
            <a:off x="494179" y="3544922"/>
            <a:ext cx="1160400" cy="22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700"/>
              <a:t>Clinical Data</a:t>
            </a:r>
            <a:endParaRPr sz="1700">
              <a:solidFill>
                <a:srgbClr val="595959"/>
              </a:solidFill>
            </a:endParaRPr>
          </a:p>
        </p:txBody>
      </p:sp>
      <p:cxnSp>
        <p:nvCxnSpPr>
          <p:cNvPr id="150" name="Google Shape;150;p19"/>
          <p:cNvCxnSpPr/>
          <p:nvPr/>
        </p:nvCxnSpPr>
        <p:spPr>
          <a:xfrm>
            <a:off x="1549310" y="3097439"/>
            <a:ext cx="414600" cy="0"/>
          </a:xfrm>
          <a:prstGeom prst="straightConnector1">
            <a:avLst/>
          </a:prstGeom>
          <a:noFill/>
          <a:ln cap="flat" cmpd="sng" w="9525">
            <a:solidFill>
              <a:srgbClr val="595959"/>
            </a:solidFill>
            <a:prstDash val="solid"/>
            <a:round/>
            <a:headEnd len="med" w="med" type="none"/>
            <a:tailEnd len="med" w="med" type="triangle"/>
          </a:ln>
        </p:spPr>
      </p:cxnSp>
      <p:cxnSp>
        <p:nvCxnSpPr>
          <p:cNvPr id="151" name="Google Shape;151;p19"/>
          <p:cNvCxnSpPr/>
          <p:nvPr/>
        </p:nvCxnSpPr>
        <p:spPr>
          <a:xfrm>
            <a:off x="3180903" y="3097439"/>
            <a:ext cx="414600" cy="0"/>
          </a:xfrm>
          <a:prstGeom prst="straightConnector1">
            <a:avLst/>
          </a:prstGeom>
          <a:noFill/>
          <a:ln cap="flat" cmpd="sng" w="9525">
            <a:solidFill>
              <a:srgbClr val="595959"/>
            </a:solidFill>
            <a:prstDash val="solid"/>
            <a:round/>
            <a:headEnd len="med" w="med" type="none"/>
            <a:tailEnd len="med" w="med" type="triangle"/>
          </a:ln>
        </p:spPr>
      </p:cxnSp>
      <p:cxnSp>
        <p:nvCxnSpPr>
          <p:cNvPr id="152" name="Google Shape;152;p19"/>
          <p:cNvCxnSpPr/>
          <p:nvPr/>
        </p:nvCxnSpPr>
        <p:spPr>
          <a:xfrm>
            <a:off x="4696988" y="3097439"/>
            <a:ext cx="414600" cy="0"/>
          </a:xfrm>
          <a:prstGeom prst="straightConnector1">
            <a:avLst/>
          </a:prstGeom>
          <a:noFill/>
          <a:ln cap="flat" cmpd="sng" w="9525">
            <a:solidFill>
              <a:srgbClr val="595959"/>
            </a:solidFill>
            <a:prstDash val="solid"/>
            <a:round/>
            <a:headEnd len="med" w="med" type="none"/>
            <a:tailEnd len="med" w="med" type="triangle"/>
          </a:ln>
        </p:spPr>
      </p:cxnSp>
      <p:sp>
        <p:nvSpPr>
          <p:cNvPr id="153" name="Google Shape;153;p19"/>
          <p:cNvSpPr txBox="1"/>
          <p:nvPr/>
        </p:nvSpPr>
        <p:spPr>
          <a:xfrm>
            <a:off x="1994788" y="927600"/>
            <a:ext cx="1279200" cy="22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100">
                <a:solidFill>
                  <a:schemeClr val="dk1"/>
                </a:solidFill>
              </a:rPr>
              <a:t>Develop Personalize Metabolic Models</a:t>
            </a:r>
            <a:endParaRPr sz="1100">
              <a:solidFill>
                <a:schemeClr val="dk1"/>
              </a:solidFill>
            </a:endParaRPr>
          </a:p>
          <a:p>
            <a:pPr indent="0" lvl="0" marL="0" rtl="0" algn="ctr">
              <a:spcBef>
                <a:spcPts val="0"/>
              </a:spcBef>
              <a:spcAft>
                <a:spcPts val="0"/>
              </a:spcAft>
              <a:buNone/>
            </a:pPr>
            <a:r>
              <a:t/>
            </a:r>
            <a:endParaRPr sz="1100">
              <a:solidFill>
                <a:schemeClr val="dk1"/>
              </a:solidFill>
            </a:endParaRPr>
          </a:p>
          <a:p>
            <a:pPr indent="0" lvl="0" marL="0" rtl="0" algn="ctr">
              <a:spcBef>
                <a:spcPts val="0"/>
              </a:spcBef>
              <a:spcAft>
                <a:spcPts val="0"/>
              </a:spcAft>
              <a:buNone/>
            </a:pPr>
            <a:r>
              <a:t/>
            </a:r>
            <a:endParaRPr sz="1100"/>
          </a:p>
        </p:txBody>
      </p:sp>
      <p:sp>
        <p:nvSpPr>
          <p:cNvPr id="154" name="Google Shape;154;p19"/>
          <p:cNvSpPr txBox="1"/>
          <p:nvPr/>
        </p:nvSpPr>
        <p:spPr>
          <a:xfrm>
            <a:off x="3342576" y="927600"/>
            <a:ext cx="1728900" cy="1092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lang="es" sz="1100"/>
              <a:t>Adapt metabolic models in the tumor microenvironment</a:t>
            </a:r>
            <a:endParaRPr sz="1100"/>
          </a:p>
          <a:p>
            <a:pPr indent="0" lvl="0" marL="0" rtl="0" algn="ctr">
              <a:lnSpc>
                <a:spcPct val="115000"/>
              </a:lnSpc>
              <a:spcBef>
                <a:spcPts val="1200"/>
              </a:spcBef>
              <a:spcAft>
                <a:spcPts val="1200"/>
              </a:spcAft>
              <a:buNone/>
            </a:pPr>
            <a:r>
              <a:t/>
            </a:r>
            <a:endParaRPr sz="1100"/>
          </a:p>
        </p:txBody>
      </p:sp>
      <p:sp>
        <p:nvSpPr>
          <p:cNvPr id="155" name="Google Shape;155;p19"/>
          <p:cNvSpPr txBox="1"/>
          <p:nvPr/>
        </p:nvSpPr>
        <p:spPr>
          <a:xfrm>
            <a:off x="5140049" y="927600"/>
            <a:ext cx="1865400" cy="1092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lang="es" sz="1100"/>
              <a:t>Identify correlations between clinical data and metabolic phenotypes</a:t>
            </a:r>
            <a:endParaRPr sz="1100"/>
          </a:p>
          <a:p>
            <a:pPr indent="0" lvl="0" marL="0" rtl="0" algn="ctr">
              <a:lnSpc>
                <a:spcPct val="115000"/>
              </a:lnSpc>
              <a:spcBef>
                <a:spcPts val="1200"/>
              </a:spcBef>
              <a:spcAft>
                <a:spcPts val="1200"/>
              </a:spcAft>
              <a:buNone/>
            </a:pPr>
            <a:r>
              <a:t/>
            </a:r>
            <a:endParaRPr sz="1100"/>
          </a:p>
        </p:txBody>
      </p:sp>
      <p:pic>
        <p:nvPicPr>
          <p:cNvPr id="156" name="Google Shape;156;p19"/>
          <p:cNvPicPr preferRelativeResize="0"/>
          <p:nvPr/>
        </p:nvPicPr>
        <p:blipFill rotWithShape="1">
          <a:blip r:embed="rId4">
            <a:alphaModFix/>
          </a:blip>
          <a:srcRect b="86556" l="30161" r="28560" t="1669"/>
          <a:stretch/>
        </p:blipFill>
        <p:spPr>
          <a:xfrm>
            <a:off x="534574" y="3298826"/>
            <a:ext cx="1079666" cy="324305"/>
          </a:xfrm>
          <a:prstGeom prst="rect">
            <a:avLst/>
          </a:prstGeom>
          <a:noFill/>
          <a:ln>
            <a:noFill/>
          </a:ln>
        </p:spPr>
      </p:pic>
      <p:cxnSp>
        <p:nvCxnSpPr>
          <p:cNvPr id="157" name="Google Shape;157;p19"/>
          <p:cNvCxnSpPr/>
          <p:nvPr/>
        </p:nvCxnSpPr>
        <p:spPr>
          <a:xfrm flipH="1">
            <a:off x="1025882" y="1740000"/>
            <a:ext cx="6300" cy="238200"/>
          </a:xfrm>
          <a:prstGeom prst="straightConnector1">
            <a:avLst/>
          </a:prstGeom>
          <a:noFill/>
          <a:ln cap="flat" cmpd="sng" w="9525">
            <a:solidFill>
              <a:srgbClr val="595959"/>
            </a:solidFill>
            <a:prstDash val="solid"/>
            <a:round/>
            <a:headEnd len="med" w="med" type="none"/>
            <a:tailEnd len="med" w="med" type="triangle"/>
          </a:ln>
        </p:spPr>
      </p:cxnSp>
      <p:cxnSp>
        <p:nvCxnSpPr>
          <p:cNvPr id="158" name="Google Shape;158;p19"/>
          <p:cNvCxnSpPr/>
          <p:nvPr/>
        </p:nvCxnSpPr>
        <p:spPr>
          <a:xfrm flipH="1">
            <a:off x="2613529" y="1740000"/>
            <a:ext cx="6300" cy="238200"/>
          </a:xfrm>
          <a:prstGeom prst="straightConnector1">
            <a:avLst/>
          </a:prstGeom>
          <a:noFill/>
          <a:ln cap="flat" cmpd="sng" w="9525">
            <a:solidFill>
              <a:srgbClr val="595959"/>
            </a:solidFill>
            <a:prstDash val="solid"/>
            <a:round/>
            <a:headEnd len="med" w="med" type="none"/>
            <a:tailEnd len="med" w="med" type="triangle"/>
          </a:ln>
        </p:spPr>
      </p:cxnSp>
      <p:cxnSp>
        <p:nvCxnSpPr>
          <p:cNvPr id="159" name="Google Shape;159;p19"/>
          <p:cNvCxnSpPr/>
          <p:nvPr/>
        </p:nvCxnSpPr>
        <p:spPr>
          <a:xfrm flipH="1">
            <a:off x="4145518" y="1740000"/>
            <a:ext cx="6300" cy="238200"/>
          </a:xfrm>
          <a:prstGeom prst="straightConnector1">
            <a:avLst/>
          </a:prstGeom>
          <a:noFill/>
          <a:ln cap="flat" cmpd="sng" w="9525">
            <a:solidFill>
              <a:srgbClr val="595959"/>
            </a:solidFill>
            <a:prstDash val="solid"/>
            <a:round/>
            <a:headEnd len="med" w="med" type="none"/>
            <a:tailEnd len="med" w="med" type="triangle"/>
          </a:ln>
        </p:spPr>
      </p:cxnSp>
      <p:cxnSp>
        <p:nvCxnSpPr>
          <p:cNvPr id="160" name="Google Shape;160;p19"/>
          <p:cNvCxnSpPr/>
          <p:nvPr/>
        </p:nvCxnSpPr>
        <p:spPr>
          <a:xfrm flipH="1">
            <a:off x="6001212" y="1740000"/>
            <a:ext cx="6300" cy="238200"/>
          </a:xfrm>
          <a:prstGeom prst="straightConnector1">
            <a:avLst/>
          </a:prstGeom>
          <a:noFill/>
          <a:ln cap="flat" cmpd="sng" w="9525">
            <a:solidFill>
              <a:srgbClr val="595959"/>
            </a:solidFill>
            <a:prstDash val="solid"/>
            <a:round/>
            <a:headEnd len="med" w="med" type="none"/>
            <a:tailEnd len="med" w="med" type="triangle"/>
          </a:ln>
        </p:spPr>
      </p:cxnSp>
      <p:pic>
        <p:nvPicPr>
          <p:cNvPr id="161" name="Google Shape;161;p19"/>
          <p:cNvPicPr preferRelativeResize="0"/>
          <p:nvPr/>
        </p:nvPicPr>
        <p:blipFill rotWithShape="1">
          <a:blip r:embed="rId5">
            <a:alphaModFix/>
          </a:blip>
          <a:srcRect b="0" l="0" r="0" t="0"/>
          <a:stretch/>
        </p:blipFill>
        <p:spPr>
          <a:xfrm>
            <a:off x="5482891" y="2967087"/>
            <a:ext cx="1160461" cy="763530"/>
          </a:xfrm>
          <a:prstGeom prst="rect">
            <a:avLst/>
          </a:prstGeom>
          <a:noFill/>
          <a:ln>
            <a:noFill/>
          </a:ln>
        </p:spPr>
      </p:pic>
      <p:pic>
        <p:nvPicPr>
          <p:cNvPr id="162" name="Google Shape;162;p19"/>
          <p:cNvPicPr preferRelativeResize="0"/>
          <p:nvPr/>
        </p:nvPicPr>
        <p:blipFill rotWithShape="1">
          <a:blip r:embed="rId4">
            <a:alphaModFix/>
          </a:blip>
          <a:srcRect b="86556" l="30161" r="28560" t="1669"/>
          <a:stretch/>
        </p:blipFill>
        <p:spPr>
          <a:xfrm>
            <a:off x="7941485" y="2935275"/>
            <a:ext cx="1079666" cy="324305"/>
          </a:xfrm>
          <a:prstGeom prst="rect">
            <a:avLst/>
          </a:prstGeom>
          <a:noFill/>
          <a:ln>
            <a:noFill/>
          </a:ln>
        </p:spPr>
      </p:pic>
      <p:pic>
        <p:nvPicPr>
          <p:cNvPr id="163" name="Google Shape;163;p19"/>
          <p:cNvPicPr preferRelativeResize="0"/>
          <p:nvPr/>
        </p:nvPicPr>
        <p:blipFill>
          <a:blip r:embed="rId6">
            <a:alphaModFix/>
          </a:blip>
          <a:stretch>
            <a:fillRect/>
          </a:stretch>
        </p:blipFill>
        <p:spPr>
          <a:xfrm>
            <a:off x="2376736" y="3730922"/>
            <a:ext cx="414535" cy="436564"/>
          </a:xfrm>
          <a:prstGeom prst="rect">
            <a:avLst/>
          </a:prstGeom>
          <a:noFill/>
          <a:ln>
            <a:noFill/>
          </a:ln>
        </p:spPr>
      </p:pic>
      <p:pic>
        <p:nvPicPr>
          <p:cNvPr id="164" name="Google Shape;164;p19"/>
          <p:cNvPicPr preferRelativeResize="0"/>
          <p:nvPr/>
        </p:nvPicPr>
        <p:blipFill>
          <a:blip r:embed="rId6">
            <a:alphaModFix/>
          </a:blip>
          <a:stretch>
            <a:fillRect/>
          </a:stretch>
        </p:blipFill>
        <p:spPr>
          <a:xfrm>
            <a:off x="4004301" y="3771770"/>
            <a:ext cx="383154" cy="403515"/>
          </a:xfrm>
          <a:prstGeom prst="rect">
            <a:avLst/>
          </a:prstGeom>
          <a:noFill/>
          <a:ln>
            <a:noFill/>
          </a:ln>
        </p:spPr>
      </p:pic>
      <p:pic>
        <p:nvPicPr>
          <p:cNvPr id="165" name="Google Shape;165;p19"/>
          <p:cNvPicPr preferRelativeResize="0"/>
          <p:nvPr/>
        </p:nvPicPr>
        <p:blipFill>
          <a:blip r:embed="rId7">
            <a:alphaModFix/>
          </a:blip>
          <a:stretch>
            <a:fillRect/>
          </a:stretch>
        </p:blipFill>
        <p:spPr>
          <a:xfrm>
            <a:off x="5722545" y="3771773"/>
            <a:ext cx="681149" cy="403517"/>
          </a:xfrm>
          <a:prstGeom prst="rect">
            <a:avLst/>
          </a:prstGeom>
          <a:noFill/>
          <a:ln>
            <a:noFill/>
          </a:ln>
        </p:spPr>
      </p:pic>
      <p:pic>
        <p:nvPicPr>
          <p:cNvPr id="166" name="Google Shape;166;p19"/>
          <p:cNvPicPr preferRelativeResize="0"/>
          <p:nvPr/>
        </p:nvPicPr>
        <p:blipFill>
          <a:blip r:embed="rId7">
            <a:alphaModFix/>
          </a:blip>
          <a:stretch>
            <a:fillRect/>
          </a:stretch>
        </p:blipFill>
        <p:spPr>
          <a:xfrm>
            <a:off x="974591" y="3778116"/>
            <a:ext cx="577608" cy="342176"/>
          </a:xfrm>
          <a:prstGeom prst="rect">
            <a:avLst/>
          </a:prstGeom>
          <a:noFill/>
          <a:ln>
            <a:noFill/>
          </a:ln>
        </p:spPr>
      </p:pic>
      <p:cxnSp>
        <p:nvCxnSpPr>
          <p:cNvPr id="167" name="Google Shape;167;p19"/>
          <p:cNvCxnSpPr>
            <a:stCxn id="143" idx="3"/>
            <a:endCxn id="162" idx="1"/>
          </p:cNvCxnSpPr>
          <p:nvPr/>
        </p:nvCxnSpPr>
        <p:spPr>
          <a:xfrm>
            <a:off x="7005468" y="3097420"/>
            <a:ext cx="936000" cy="0"/>
          </a:xfrm>
          <a:prstGeom prst="straightConnector1">
            <a:avLst/>
          </a:prstGeom>
          <a:noFill/>
          <a:ln cap="flat" cmpd="sng" w="9525">
            <a:solidFill>
              <a:srgbClr val="595959"/>
            </a:solidFill>
            <a:prstDash val="solid"/>
            <a:round/>
            <a:headEnd len="med" w="med" type="none"/>
            <a:tailEnd len="med" w="med" type="triangle"/>
          </a:ln>
        </p:spPr>
      </p:cxnSp>
      <p:sp>
        <p:nvSpPr>
          <p:cNvPr id="168" name="Google Shape;168;p19"/>
          <p:cNvSpPr txBox="1"/>
          <p:nvPr/>
        </p:nvSpPr>
        <p:spPr>
          <a:xfrm>
            <a:off x="7857182" y="1944296"/>
            <a:ext cx="1160400" cy="22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t>More precise diagnostic tests and individualized prognoses</a:t>
            </a:r>
            <a:endParaRPr sz="1000">
              <a:solidFill>
                <a:srgbClr val="000000"/>
              </a:solidFill>
            </a:endParaRPr>
          </a:p>
        </p:txBody>
      </p:sp>
      <p:pic>
        <p:nvPicPr>
          <p:cNvPr id="169" name="Google Shape;169;p19"/>
          <p:cNvPicPr preferRelativeResize="0"/>
          <p:nvPr/>
        </p:nvPicPr>
        <p:blipFill>
          <a:blip r:embed="rId8">
            <a:alphaModFix/>
          </a:blip>
          <a:stretch>
            <a:fillRect/>
          </a:stretch>
        </p:blipFill>
        <p:spPr>
          <a:xfrm>
            <a:off x="701246" y="3778115"/>
            <a:ext cx="324910" cy="342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75" name="Google Shape;175;p20"/>
          <p:cNvSpPr txBox="1"/>
          <p:nvPr/>
        </p:nvSpPr>
        <p:spPr>
          <a:xfrm>
            <a:off x="5592300" y="2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1200">
                <a:solidFill>
                  <a:schemeClr val="dk2"/>
                </a:solidFill>
              </a:rPr>
              <a:t>MCBCI - Metabolic Engineering</a:t>
            </a:r>
            <a:endParaRPr sz="1200">
              <a:solidFill>
                <a:schemeClr val="dk2"/>
              </a:solidFill>
            </a:endParaRPr>
          </a:p>
        </p:txBody>
      </p:sp>
      <p:sp>
        <p:nvSpPr>
          <p:cNvPr id="176" name="Google Shape;176;p20"/>
          <p:cNvSpPr txBox="1"/>
          <p:nvPr>
            <p:ph type="title"/>
          </p:nvPr>
        </p:nvSpPr>
        <p:spPr>
          <a:xfrm>
            <a:off x="311700" y="755525"/>
            <a:ext cx="8520600" cy="3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s" sz="1820"/>
              <a:t> </a:t>
            </a:r>
            <a:endParaRPr b="1" sz="1820"/>
          </a:p>
        </p:txBody>
      </p:sp>
      <p:pic>
        <p:nvPicPr>
          <p:cNvPr id="177" name="Google Shape;177;p20"/>
          <p:cNvPicPr preferRelativeResize="0"/>
          <p:nvPr/>
        </p:nvPicPr>
        <p:blipFill rotWithShape="1">
          <a:blip r:embed="rId3">
            <a:alphaModFix/>
          </a:blip>
          <a:srcRect b="0" l="-419" r="42208" t="41639"/>
          <a:stretch/>
        </p:blipFill>
        <p:spPr>
          <a:xfrm>
            <a:off x="122938" y="2081287"/>
            <a:ext cx="3551700" cy="2479512"/>
          </a:xfrm>
          <a:prstGeom prst="rect">
            <a:avLst/>
          </a:prstGeom>
          <a:noFill/>
          <a:ln>
            <a:noFill/>
          </a:ln>
        </p:spPr>
      </p:pic>
      <p:sp>
        <p:nvSpPr>
          <p:cNvPr id="178" name="Google Shape;178;p20"/>
          <p:cNvSpPr txBox="1"/>
          <p:nvPr/>
        </p:nvSpPr>
        <p:spPr>
          <a:xfrm>
            <a:off x="311700" y="81500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sz="2800"/>
              <a:t>Genome Scale Models (GEMs)</a:t>
            </a:r>
            <a:endParaRPr sz="2800">
              <a:solidFill>
                <a:srgbClr val="000000"/>
              </a:solidFill>
            </a:endParaRPr>
          </a:p>
        </p:txBody>
      </p:sp>
      <p:sp>
        <p:nvSpPr>
          <p:cNvPr id="179" name="Google Shape;179;p20"/>
          <p:cNvSpPr txBox="1"/>
          <p:nvPr/>
        </p:nvSpPr>
        <p:spPr>
          <a:xfrm>
            <a:off x="654525" y="1706438"/>
            <a:ext cx="29166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Stoichiometric</a:t>
            </a:r>
            <a:r>
              <a:rPr lang="es" sz="1800">
                <a:solidFill>
                  <a:schemeClr val="dk2"/>
                </a:solidFill>
              </a:rPr>
              <a:t> Matrix</a:t>
            </a:r>
            <a:endParaRPr sz="1800">
              <a:solidFill>
                <a:schemeClr val="dk2"/>
              </a:solidFill>
            </a:endParaRPr>
          </a:p>
        </p:txBody>
      </p:sp>
      <p:sp>
        <p:nvSpPr>
          <p:cNvPr id="180" name="Google Shape;180;p20"/>
          <p:cNvSpPr txBox="1"/>
          <p:nvPr/>
        </p:nvSpPr>
        <p:spPr>
          <a:xfrm>
            <a:off x="209325" y="982313"/>
            <a:ext cx="7819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pic>
        <p:nvPicPr>
          <p:cNvPr id="181" name="Google Shape;181;p20"/>
          <p:cNvPicPr preferRelativeResize="0"/>
          <p:nvPr/>
        </p:nvPicPr>
        <p:blipFill>
          <a:blip r:embed="rId4">
            <a:alphaModFix/>
          </a:blip>
          <a:stretch>
            <a:fillRect/>
          </a:stretch>
        </p:blipFill>
        <p:spPr>
          <a:xfrm>
            <a:off x="7996225" y="2790083"/>
            <a:ext cx="1061925" cy="1061925"/>
          </a:xfrm>
          <a:prstGeom prst="rect">
            <a:avLst/>
          </a:prstGeom>
          <a:noFill/>
          <a:ln>
            <a:noFill/>
          </a:ln>
        </p:spPr>
      </p:pic>
      <p:sp>
        <p:nvSpPr>
          <p:cNvPr id="182" name="Google Shape;182;p20"/>
          <p:cNvSpPr txBox="1"/>
          <p:nvPr/>
        </p:nvSpPr>
        <p:spPr>
          <a:xfrm>
            <a:off x="8029113" y="3917788"/>
            <a:ext cx="17271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chemeClr val="dk2"/>
                </a:solidFill>
              </a:rPr>
              <a:t>CobraToolbox</a:t>
            </a:r>
            <a:endParaRPr sz="1100">
              <a:solidFill>
                <a:schemeClr val="dk2"/>
              </a:solidFill>
            </a:endParaRPr>
          </a:p>
        </p:txBody>
      </p:sp>
      <p:sp>
        <p:nvSpPr>
          <p:cNvPr id="183" name="Google Shape;183;p20"/>
          <p:cNvSpPr/>
          <p:nvPr/>
        </p:nvSpPr>
        <p:spPr>
          <a:xfrm>
            <a:off x="5429971" y="2731435"/>
            <a:ext cx="1299000" cy="300300"/>
          </a:xfrm>
          <a:prstGeom prst="rect">
            <a:avLst/>
          </a:prstGeom>
          <a:blipFill rotWithShape="1">
            <a:blip r:embed="rId5">
              <a:alphaModFix/>
            </a:blip>
            <a:stretch>
              <a:fillRect b="0" l="0" r="0" t="0"/>
            </a:stretch>
          </a:blip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300"/>
              <a:buFont typeface="Arial"/>
              <a:buNone/>
            </a:pPr>
            <a:r>
              <a:rPr b="0" i="0" lang="es" sz="1300" u="none" cap="none" strike="noStrike">
                <a:solidFill>
                  <a:srgbClr val="000000"/>
                </a:solidFill>
                <a:latin typeface="Georgia"/>
                <a:ea typeface="Georgia"/>
                <a:cs typeface="Georgia"/>
                <a:sym typeface="Georgia"/>
              </a:rPr>
              <a:t> </a:t>
            </a:r>
            <a:endParaRPr b="0" i="0" sz="1000" u="none" cap="none" strike="noStrike">
              <a:solidFill>
                <a:srgbClr val="000000"/>
              </a:solidFill>
              <a:latin typeface="Arial"/>
              <a:ea typeface="Arial"/>
              <a:cs typeface="Arial"/>
              <a:sym typeface="Arial"/>
            </a:endParaRPr>
          </a:p>
        </p:txBody>
      </p:sp>
      <p:pic>
        <p:nvPicPr>
          <p:cNvPr id="184" name="Google Shape;184;p20"/>
          <p:cNvPicPr preferRelativeResize="0"/>
          <p:nvPr/>
        </p:nvPicPr>
        <p:blipFill>
          <a:blip r:embed="rId6">
            <a:alphaModFix/>
          </a:blip>
          <a:stretch>
            <a:fillRect/>
          </a:stretch>
        </p:blipFill>
        <p:spPr>
          <a:xfrm>
            <a:off x="4192713" y="2701137"/>
            <a:ext cx="1061935" cy="330600"/>
          </a:xfrm>
          <a:prstGeom prst="rect">
            <a:avLst/>
          </a:prstGeom>
          <a:noFill/>
          <a:ln>
            <a:noFill/>
          </a:ln>
        </p:spPr>
      </p:pic>
      <p:sp>
        <p:nvSpPr>
          <p:cNvPr id="185" name="Google Shape;185;p20"/>
          <p:cNvSpPr txBox="1"/>
          <p:nvPr/>
        </p:nvSpPr>
        <p:spPr>
          <a:xfrm>
            <a:off x="4192725" y="3031738"/>
            <a:ext cx="3986400" cy="5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S = Stoichiometric matrix </a:t>
            </a:r>
            <a:endParaRPr sz="1800">
              <a:solidFill>
                <a:schemeClr val="dk2"/>
              </a:solidFill>
            </a:endParaRPr>
          </a:p>
          <a:p>
            <a:pPr indent="0" lvl="0" marL="0" rtl="0" algn="l">
              <a:spcBef>
                <a:spcPts val="0"/>
              </a:spcBef>
              <a:spcAft>
                <a:spcPts val="0"/>
              </a:spcAft>
              <a:buNone/>
            </a:pPr>
            <a:r>
              <a:rPr lang="es" sz="1800">
                <a:solidFill>
                  <a:schemeClr val="dk2"/>
                </a:solidFill>
              </a:rPr>
              <a:t>x = Flux vector</a:t>
            </a:r>
            <a:endParaRPr sz="1800">
              <a:solidFill>
                <a:schemeClr val="dk2"/>
              </a:solidFill>
            </a:endParaRPr>
          </a:p>
          <a:p>
            <a:pPr indent="0" lvl="0" marL="0" rtl="0" algn="l">
              <a:spcBef>
                <a:spcPts val="0"/>
              </a:spcBef>
              <a:spcAft>
                <a:spcPts val="0"/>
              </a:spcAft>
              <a:buNone/>
            </a:pPr>
            <a:r>
              <a:rPr lang="es" sz="1800">
                <a:solidFill>
                  <a:schemeClr val="dk2"/>
                </a:solidFill>
              </a:rPr>
              <a:t>ub = Maximal vectors of reaction</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graphicFrame>
        <p:nvGraphicFramePr>
          <p:cNvPr id="186" name="Google Shape;186;p20"/>
          <p:cNvGraphicFramePr/>
          <p:nvPr/>
        </p:nvGraphicFramePr>
        <p:xfrm>
          <a:off x="-12" y="330600"/>
          <a:ext cx="3000000" cy="3000000"/>
        </p:xfrm>
        <a:graphic>
          <a:graphicData uri="http://schemas.openxmlformats.org/drawingml/2006/table">
            <a:tbl>
              <a:tblPr>
                <a:noFill/>
                <a:tableStyleId>{8CC4FD11-AD77-4583-A7EE-40A3BC7DC46F}</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rPr>
                        <a:t>Introduction</a:t>
                      </a:r>
                      <a:endParaRPr sz="1200">
                        <a:solidFill>
                          <a:srgbClr val="9E9E9E"/>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Hypothesis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Objective</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chemeClr val="dk1"/>
                          </a:solidFill>
                        </a:rPr>
                        <a:t>Methodology</a:t>
                      </a:r>
                      <a:endParaRPr sz="1200">
                        <a:solidFill>
                          <a:schemeClr val="dk1"/>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Results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limitations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Conclusions </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187" name="Google Shape;187;p20"/>
          <p:cNvSpPr txBox="1"/>
          <p:nvPr/>
        </p:nvSpPr>
        <p:spPr>
          <a:xfrm>
            <a:off x="0" y="0"/>
            <a:ext cx="41598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dk2"/>
                </a:solidFill>
              </a:rPr>
              <a:t>Precision Oncology for Breast Cancer Treatment</a:t>
            </a:r>
            <a:endParaRPr sz="12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93" name="Google Shape;193;p21"/>
          <p:cNvSpPr txBox="1"/>
          <p:nvPr/>
        </p:nvSpPr>
        <p:spPr>
          <a:xfrm>
            <a:off x="5592300" y="2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1200">
                <a:solidFill>
                  <a:schemeClr val="dk2"/>
                </a:solidFill>
              </a:rPr>
              <a:t>MCBCI - Metabolic Engineering</a:t>
            </a:r>
            <a:endParaRPr sz="1200">
              <a:solidFill>
                <a:schemeClr val="dk2"/>
              </a:solidFill>
            </a:endParaRPr>
          </a:p>
        </p:txBody>
      </p:sp>
      <p:pic>
        <p:nvPicPr>
          <p:cNvPr id="194" name="Google Shape;194;p21"/>
          <p:cNvPicPr preferRelativeResize="0"/>
          <p:nvPr/>
        </p:nvPicPr>
        <p:blipFill rotWithShape="1">
          <a:blip r:embed="rId3">
            <a:alphaModFix/>
          </a:blip>
          <a:srcRect b="0" l="0" r="0" t="0"/>
          <a:stretch/>
        </p:blipFill>
        <p:spPr>
          <a:xfrm>
            <a:off x="407350" y="1657500"/>
            <a:ext cx="3345104" cy="2496499"/>
          </a:xfrm>
          <a:prstGeom prst="rect">
            <a:avLst/>
          </a:prstGeom>
          <a:noFill/>
          <a:ln>
            <a:noFill/>
          </a:ln>
        </p:spPr>
      </p:pic>
      <p:sp>
        <p:nvSpPr>
          <p:cNvPr id="195" name="Google Shape;195;p21"/>
          <p:cNvSpPr txBox="1"/>
          <p:nvPr/>
        </p:nvSpPr>
        <p:spPr>
          <a:xfrm>
            <a:off x="6144000" y="1451050"/>
            <a:ext cx="30000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0"/>
              </a:spcAft>
              <a:buClr>
                <a:srgbClr val="000000"/>
              </a:buClr>
              <a:buSzPts val="1700"/>
              <a:buFont typeface="Arial"/>
              <a:buNone/>
            </a:pPr>
            <a:r>
              <a:rPr i="1" lang="es" sz="1700">
                <a:latin typeface="Open Sans"/>
                <a:ea typeface="Open Sans"/>
                <a:cs typeface="Open Sans"/>
                <a:sym typeface="Open Sans"/>
              </a:rPr>
              <a:t>Maximize Biomass </a:t>
            </a:r>
            <a:endParaRPr b="0" i="0" sz="1400" u="none" cap="none" strike="noStrike">
              <a:solidFill>
                <a:srgbClr val="000000"/>
              </a:solidFill>
              <a:latin typeface="Arial"/>
              <a:ea typeface="Arial"/>
              <a:cs typeface="Arial"/>
              <a:sym typeface="Arial"/>
            </a:endParaRPr>
          </a:p>
        </p:txBody>
      </p:sp>
      <p:sp>
        <p:nvSpPr>
          <p:cNvPr id="196" name="Google Shape;196;p21"/>
          <p:cNvSpPr txBox="1"/>
          <p:nvPr/>
        </p:nvSpPr>
        <p:spPr>
          <a:xfrm>
            <a:off x="311700" y="81500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sz="2800">
                <a:solidFill>
                  <a:srgbClr val="000000"/>
                </a:solidFill>
              </a:rPr>
              <a:t>Flux Balance Analysis</a:t>
            </a:r>
            <a:endParaRPr sz="2800">
              <a:solidFill>
                <a:srgbClr val="000000"/>
              </a:solidFill>
            </a:endParaRPr>
          </a:p>
        </p:txBody>
      </p:sp>
      <p:sp>
        <p:nvSpPr>
          <p:cNvPr id="197" name="Google Shape;197;p21"/>
          <p:cNvSpPr txBox="1"/>
          <p:nvPr/>
        </p:nvSpPr>
        <p:spPr>
          <a:xfrm>
            <a:off x="531300" y="2769575"/>
            <a:ext cx="1164300" cy="3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98" name="Google Shape;198;p21"/>
          <p:cNvSpPr txBox="1"/>
          <p:nvPr/>
        </p:nvSpPr>
        <p:spPr>
          <a:xfrm>
            <a:off x="4001550" y="2696525"/>
            <a:ext cx="20196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Examples</a:t>
            </a:r>
            <a:endParaRPr sz="1800">
              <a:solidFill>
                <a:schemeClr val="dk2"/>
              </a:solidFill>
            </a:endParaRPr>
          </a:p>
        </p:txBody>
      </p:sp>
      <p:cxnSp>
        <p:nvCxnSpPr>
          <p:cNvPr id="199" name="Google Shape;199;p21"/>
          <p:cNvCxnSpPr/>
          <p:nvPr/>
        </p:nvCxnSpPr>
        <p:spPr>
          <a:xfrm>
            <a:off x="5191350" y="2919725"/>
            <a:ext cx="829800" cy="0"/>
          </a:xfrm>
          <a:prstGeom prst="straightConnector1">
            <a:avLst/>
          </a:prstGeom>
          <a:noFill/>
          <a:ln cap="flat" cmpd="sng" w="9525">
            <a:solidFill>
              <a:schemeClr val="dk2"/>
            </a:solidFill>
            <a:prstDash val="solid"/>
            <a:round/>
            <a:headEnd len="med" w="med" type="none"/>
            <a:tailEnd len="med" w="med" type="triangle"/>
          </a:ln>
        </p:spPr>
      </p:cxnSp>
      <p:sp>
        <p:nvSpPr>
          <p:cNvPr id="200" name="Google Shape;200;p21"/>
          <p:cNvSpPr txBox="1"/>
          <p:nvPr/>
        </p:nvSpPr>
        <p:spPr>
          <a:xfrm>
            <a:off x="6144000" y="1960800"/>
            <a:ext cx="30000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0"/>
              </a:spcAft>
              <a:buClr>
                <a:srgbClr val="000000"/>
              </a:buClr>
              <a:buSzPts val="1700"/>
              <a:buFont typeface="Arial"/>
              <a:buNone/>
            </a:pPr>
            <a:r>
              <a:rPr i="1" lang="es" sz="1700">
                <a:latin typeface="Open Sans"/>
                <a:ea typeface="Open Sans"/>
                <a:cs typeface="Open Sans"/>
                <a:sym typeface="Open Sans"/>
              </a:rPr>
              <a:t>Oxygen demand</a:t>
            </a:r>
            <a:endParaRPr b="0" i="0" sz="1400" u="none" cap="none" strike="noStrike">
              <a:solidFill>
                <a:srgbClr val="000000"/>
              </a:solidFill>
              <a:latin typeface="Arial"/>
              <a:ea typeface="Arial"/>
              <a:cs typeface="Arial"/>
              <a:sym typeface="Arial"/>
            </a:endParaRPr>
          </a:p>
        </p:txBody>
      </p:sp>
      <p:sp>
        <p:nvSpPr>
          <p:cNvPr id="201" name="Google Shape;201;p21"/>
          <p:cNvSpPr txBox="1"/>
          <p:nvPr/>
        </p:nvSpPr>
        <p:spPr>
          <a:xfrm>
            <a:off x="6144000" y="2409713"/>
            <a:ext cx="2882700" cy="12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0"/>
              </a:spcAft>
              <a:buClr>
                <a:srgbClr val="000000"/>
              </a:buClr>
              <a:buSzPts val="1700"/>
              <a:buFont typeface="Arial"/>
              <a:buNone/>
            </a:pPr>
            <a:r>
              <a:rPr i="1" lang="es" sz="1700">
                <a:latin typeface="Open Sans"/>
                <a:ea typeface="Open Sans"/>
                <a:cs typeface="Open Sans"/>
                <a:sym typeface="Open Sans"/>
              </a:rPr>
              <a:t>Understand how alterations in metabolic networks contribute to </a:t>
            </a:r>
            <a:r>
              <a:rPr i="1" lang="es" sz="1700">
                <a:latin typeface="Open Sans"/>
                <a:ea typeface="Open Sans"/>
                <a:cs typeface="Open Sans"/>
                <a:sym typeface="Open Sans"/>
              </a:rPr>
              <a:t>diseases, (in this case c</a:t>
            </a:r>
            <a:r>
              <a:rPr i="1" lang="es" sz="1700">
                <a:latin typeface="Open Sans"/>
                <a:ea typeface="Open Sans"/>
                <a:cs typeface="Open Sans"/>
                <a:sym typeface="Open Sans"/>
              </a:rPr>
              <a:t>ancer)</a:t>
            </a:r>
            <a:endParaRPr b="0" i="0" sz="1400" u="none" cap="none" strike="noStrike">
              <a:solidFill>
                <a:srgbClr val="000000"/>
              </a:solidFill>
              <a:latin typeface="Arial"/>
              <a:ea typeface="Arial"/>
              <a:cs typeface="Arial"/>
              <a:sym typeface="Arial"/>
            </a:endParaRPr>
          </a:p>
        </p:txBody>
      </p:sp>
      <p:sp>
        <p:nvSpPr>
          <p:cNvPr id="202" name="Google Shape;202;p21"/>
          <p:cNvSpPr txBox="1"/>
          <p:nvPr/>
        </p:nvSpPr>
        <p:spPr>
          <a:xfrm>
            <a:off x="6144000" y="3667413"/>
            <a:ext cx="28827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0"/>
              </a:spcAft>
              <a:buClr>
                <a:srgbClr val="000000"/>
              </a:buClr>
              <a:buSzPts val="1700"/>
              <a:buFont typeface="Arial"/>
              <a:buNone/>
            </a:pPr>
            <a:r>
              <a:rPr i="1" lang="es" sz="1700">
                <a:latin typeface="Open Sans"/>
                <a:ea typeface="Open Sans"/>
                <a:cs typeface="Open Sans"/>
                <a:sym typeface="Open Sans"/>
              </a:rPr>
              <a:t>Delet</a:t>
            </a:r>
            <a:r>
              <a:rPr i="1" lang="es" sz="1700">
                <a:latin typeface="Open Sans"/>
                <a:ea typeface="Open Sans"/>
                <a:cs typeface="Open Sans"/>
                <a:sym typeface="Open Sans"/>
              </a:rPr>
              <a:t>ion</a:t>
            </a:r>
            <a:r>
              <a:rPr i="1" lang="es" sz="1700">
                <a:latin typeface="Open Sans"/>
                <a:ea typeface="Open Sans"/>
                <a:cs typeface="Open Sans"/>
                <a:sym typeface="Open Sans"/>
              </a:rPr>
              <a:t> of specific genes and predict its impact on cellular metabolism</a:t>
            </a:r>
            <a:endParaRPr b="0" i="0" sz="1400" u="none" cap="none" strike="noStrike">
              <a:solidFill>
                <a:srgbClr val="000000"/>
              </a:solidFill>
              <a:latin typeface="Arial"/>
              <a:ea typeface="Arial"/>
              <a:cs typeface="Arial"/>
              <a:sym typeface="Arial"/>
            </a:endParaRPr>
          </a:p>
        </p:txBody>
      </p:sp>
      <p:graphicFrame>
        <p:nvGraphicFramePr>
          <p:cNvPr id="203" name="Google Shape;203;p21"/>
          <p:cNvGraphicFramePr/>
          <p:nvPr/>
        </p:nvGraphicFramePr>
        <p:xfrm>
          <a:off x="-12" y="330600"/>
          <a:ext cx="3000000" cy="3000000"/>
        </p:xfrm>
        <a:graphic>
          <a:graphicData uri="http://schemas.openxmlformats.org/drawingml/2006/table">
            <a:tbl>
              <a:tblPr>
                <a:noFill/>
                <a:tableStyleId>{8CC4FD11-AD77-4583-A7EE-40A3BC7DC46F}</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rPr>
                        <a:t>Introduction</a:t>
                      </a:r>
                      <a:endParaRPr sz="1200">
                        <a:solidFill>
                          <a:srgbClr val="9E9E9E"/>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Hypothesis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rPr>
                        <a:t>Objective</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chemeClr val="dk1"/>
                          </a:solidFill>
                        </a:rPr>
                        <a:t>Methodology</a:t>
                      </a:r>
                      <a:endParaRPr sz="1200">
                        <a:solidFill>
                          <a:schemeClr val="dk1"/>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Results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limitations</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sz="1200">
                          <a:solidFill>
                            <a:srgbClr val="999999"/>
                          </a:solidFill>
                        </a:rPr>
                        <a:t>Conclusions </a:t>
                      </a:r>
                      <a:endParaRPr sz="1200">
                        <a:solidFill>
                          <a:srgbClr val="999999"/>
                        </a:solidFill>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204" name="Google Shape;204;p21"/>
          <p:cNvSpPr txBox="1"/>
          <p:nvPr/>
        </p:nvSpPr>
        <p:spPr>
          <a:xfrm>
            <a:off x="0" y="0"/>
            <a:ext cx="41598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dk2"/>
                </a:solidFill>
              </a:rPr>
              <a:t>Precision Oncology for Breast Cancer Treatment</a:t>
            </a:r>
            <a:endParaRPr sz="12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